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4" r:id="rId2"/>
    <p:sldId id="27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12192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6" y="13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EA534-53DE-4AD5-98AF-2D6FC228DFC3}" type="datetimeFigureOut">
              <a:rPr lang="fr-FR" smtClean="0"/>
              <a:t>19/04/2023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-228600" y="1524000"/>
            <a:ext cx="7315200" cy="411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5867400"/>
            <a:ext cx="5486400" cy="4800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A9239-1B44-4C64-992C-5E890656BE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145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5A9239-1B44-4C64-992C-5E890656BE3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52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 lang="fr-FR"/>
              <a:t>‹N°›</a:t>
            </a:fld>
            <a:endParaRPr lang="fr-FR"/>
          </a:p>
        </p:txBody>
      </p:sp>
      <p:pic>
        <p:nvPicPr>
          <p:cNvPr id="9" name="Image 6" descr="Une image contenant animal&#10;&#10;Description générée automatiquement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-13064" y="3396297"/>
            <a:ext cx="12205063" cy="3461701"/>
          </a:xfrm>
          <a:prstGeom prst="rect">
            <a:avLst/>
          </a:prstGeom>
        </p:spPr>
      </p:pic>
      <p:pic>
        <p:nvPicPr>
          <p:cNvPr id="10" name="Graphique 7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6421904" y="475659"/>
            <a:ext cx="3338731" cy="1320440"/>
          </a:xfrm>
          <a:prstGeom prst="rect">
            <a:avLst/>
          </a:prstGeom>
        </p:spPr>
      </p:pic>
      <p:pic>
        <p:nvPicPr>
          <p:cNvPr id="11" name="Image 8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2362199" y="-80115"/>
            <a:ext cx="3604616" cy="2404956"/>
          </a:xfrm>
          <a:prstGeom prst="rect">
            <a:avLst/>
          </a:prstGeom>
        </p:spPr>
      </p:pic>
      <p:grpSp>
        <p:nvGrpSpPr>
          <p:cNvPr id="12" name="Groupe 13"/>
          <p:cNvGrpSpPr/>
          <p:nvPr userDrawn="1"/>
        </p:nvGrpSpPr>
        <p:grpSpPr bwMode="auto">
          <a:xfrm>
            <a:off x="580600" y="2381567"/>
            <a:ext cx="11116026" cy="740263"/>
            <a:chOff x="580600" y="2381567"/>
            <a:chExt cx="11116026" cy="740263"/>
          </a:xfrm>
        </p:grpSpPr>
        <p:pic>
          <p:nvPicPr>
            <p:cNvPr id="13" name="Image 14" descr="Une image contenant capture d’écran&#10;&#10;Description générée automatiquement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10259751" y="2588026"/>
              <a:ext cx="1436875" cy="502616"/>
            </a:xfrm>
            <a:prstGeom prst="rect">
              <a:avLst/>
            </a:prstGeom>
          </p:spPr>
        </p:pic>
        <p:pic>
          <p:nvPicPr>
            <p:cNvPr id="14" name="Image 15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8135591" y="2528011"/>
              <a:ext cx="1436876" cy="593819"/>
            </a:xfrm>
            <a:prstGeom prst="rect">
              <a:avLst/>
            </a:prstGeom>
          </p:spPr>
        </p:pic>
        <p:pic>
          <p:nvPicPr>
            <p:cNvPr id="15" name="Image 16"/>
            <p:cNvPicPr>
              <a:picLocks noChangeAspect="1"/>
            </p:cNvPicPr>
            <p:nvPr/>
          </p:nvPicPr>
          <p:blipFill>
            <a:blip r:embed="rId7"/>
            <a:stretch/>
          </p:blipFill>
          <p:spPr bwMode="auto">
            <a:xfrm>
              <a:off x="2067657" y="2421313"/>
              <a:ext cx="1327924" cy="654958"/>
            </a:xfrm>
            <a:prstGeom prst="rect">
              <a:avLst/>
            </a:prstGeom>
          </p:spPr>
        </p:pic>
        <p:pic>
          <p:nvPicPr>
            <p:cNvPr id="16" name="Graphique 17"/>
            <p:cNvPicPr>
              <a:picLocks noChangeAspect="1"/>
            </p:cNvPicPr>
            <p:nvPr/>
          </p:nvPicPr>
          <p:blipFill>
            <a:blip r:embed="rId8"/>
            <a:stretch/>
          </p:blipFill>
          <p:spPr bwMode="auto">
            <a:xfrm>
              <a:off x="580600" y="2381567"/>
              <a:ext cx="998872" cy="654962"/>
            </a:xfrm>
            <a:prstGeom prst="rect">
              <a:avLst/>
            </a:prstGeom>
          </p:spPr>
        </p:pic>
        <p:pic>
          <p:nvPicPr>
            <p:cNvPr id="17" name="Graphique 18"/>
            <p:cNvPicPr>
              <a:picLocks noChangeAspect="1"/>
            </p:cNvPicPr>
            <p:nvPr/>
          </p:nvPicPr>
          <p:blipFill>
            <a:blip r:embed="rId9"/>
            <a:stretch/>
          </p:blipFill>
          <p:spPr bwMode="auto">
            <a:xfrm>
              <a:off x="4029130" y="2394310"/>
              <a:ext cx="677078" cy="681959"/>
            </a:xfrm>
            <a:prstGeom prst="rect">
              <a:avLst/>
            </a:prstGeom>
          </p:spPr>
        </p:pic>
        <p:pic>
          <p:nvPicPr>
            <p:cNvPr id="18" name="Image 19"/>
            <p:cNvPicPr>
              <a:picLocks noChangeAspect="1"/>
            </p:cNvPicPr>
            <p:nvPr/>
          </p:nvPicPr>
          <p:blipFill>
            <a:blip r:embed="rId10"/>
            <a:stretch/>
          </p:blipFill>
          <p:spPr bwMode="auto">
            <a:xfrm>
              <a:off x="5393491" y="2446984"/>
              <a:ext cx="2054815" cy="629287"/>
            </a:xfrm>
            <a:prstGeom prst="rect">
              <a:avLst/>
            </a:prstGeom>
          </p:spPr>
        </p:pic>
      </p:grpSp>
      <p:cxnSp>
        <p:nvCxnSpPr>
          <p:cNvPr id="19" name="Connecteur droit 20"/>
          <p:cNvCxnSpPr>
            <a:cxnSpLocks/>
          </p:cNvCxnSpPr>
          <p:nvPr userDrawn="1"/>
        </p:nvCxnSpPr>
        <p:spPr bwMode="auto">
          <a:xfrm>
            <a:off x="5539409" y="3429000"/>
            <a:ext cx="3215020" cy="3161364"/>
          </a:xfrm>
          <a:prstGeom prst="line">
            <a:avLst/>
          </a:prstGeom>
          <a:ln w="28575">
            <a:solidFill>
              <a:srgbClr val="0C23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21"/>
          <p:cNvCxnSpPr>
            <a:cxnSpLocks/>
          </p:cNvCxnSpPr>
          <p:nvPr userDrawn="1"/>
        </p:nvCxnSpPr>
        <p:spPr bwMode="auto">
          <a:xfrm flipH="1">
            <a:off x="8762423" y="3429000"/>
            <a:ext cx="3140766" cy="3161364"/>
          </a:xfrm>
          <a:prstGeom prst="line">
            <a:avLst/>
          </a:prstGeom>
          <a:ln w="28575">
            <a:solidFill>
              <a:srgbClr val="0C23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2"/>
          <p:cNvCxnSpPr>
            <a:cxnSpLocks/>
            <a:endCxn id="22" idx="1"/>
          </p:cNvCxnSpPr>
          <p:nvPr userDrawn="1"/>
        </p:nvCxnSpPr>
        <p:spPr bwMode="auto">
          <a:xfrm>
            <a:off x="5539409" y="3443783"/>
            <a:ext cx="1258972" cy="7303"/>
          </a:xfrm>
          <a:prstGeom prst="line">
            <a:avLst/>
          </a:prstGeom>
          <a:ln w="28575">
            <a:solidFill>
              <a:srgbClr val="0C23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3"/>
          <p:cNvCxnSpPr>
            <a:cxnSpLocks/>
            <a:stCxn id="22" idx="3"/>
          </p:cNvCxnSpPr>
          <p:nvPr userDrawn="1"/>
        </p:nvCxnSpPr>
        <p:spPr bwMode="auto">
          <a:xfrm flipV="1">
            <a:off x="10726464" y="3443784"/>
            <a:ext cx="1176724" cy="7302"/>
          </a:xfrm>
          <a:prstGeom prst="line">
            <a:avLst/>
          </a:prstGeom>
          <a:ln w="28575">
            <a:solidFill>
              <a:srgbClr val="0C23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4"/>
          <p:cNvSpPr>
            <a:spLocks noAdjustHandles="1"/>
          </p:cNvSpPr>
          <p:nvPr userDrawn="1"/>
        </p:nvSpPr>
        <p:spPr bwMode="auto">
          <a:xfrm>
            <a:off x="6798381" y="3889843"/>
            <a:ext cx="39280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3600" b="1"/>
              <a:t>Intelligence </a:t>
            </a:r>
            <a:endParaRPr/>
          </a:p>
          <a:p>
            <a:pPr algn="ctr">
              <a:defRPr/>
            </a:pPr>
            <a:r>
              <a:rPr lang="fr-FR" sz="3600" b="1"/>
              <a:t>Artificielle</a:t>
            </a:r>
            <a:endParaRPr/>
          </a:p>
        </p:txBody>
      </p:sp>
      <p:pic>
        <p:nvPicPr>
          <p:cNvPr id="25" name="Graphique 25"/>
          <p:cNvPicPr>
            <a:picLocks noChangeAspect="1"/>
          </p:cNvPicPr>
          <p:nvPr userDrawn="1"/>
        </p:nvPicPr>
        <p:blipFill>
          <a:blip r:embed="rId11"/>
          <a:stretch/>
        </p:blipFill>
        <p:spPr bwMode="auto">
          <a:xfrm>
            <a:off x="3376875" y="5929027"/>
            <a:ext cx="1887568" cy="661337"/>
          </a:xfrm>
          <a:prstGeom prst="rect">
            <a:avLst/>
          </a:prstGeom>
        </p:spPr>
      </p:pic>
      <p:pic>
        <p:nvPicPr>
          <p:cNvPr id="26" name="Image 26"/>
          <p:cNvPicPr>
            <a:picLocks noChangeAspect="1"/>
          </p:cNvPicPr>
          <p:nvPr userDrawn="1"/>
        </p:nvPicPr>
        <p:blipFill>
          <a:blip r:embed="rId12"/>
          <a:stretch/>
        </p:blipFill>
        <p:spPr bwMode="auto">
          <a:xfrm>
            <a:off x="5895621" y="5938237"/>
            <a:ext cx="1748990" cy="661337"/>
          </a:xfrm>
          <a:prstGeom prst="rect">
            <a:avLst/>
          </a:prstGeom>
        </p:spPr>
      </p:pic>
      <p:sp>
        <p:nvSpPr>
          <p:cNvPr id="22" name="ZoneTexte 27"/>
          <p:cNvSpPr>
            <a:spLocks noAdjustHandles="1"/>
          </p:cNvSpPr>
          <p:nvPr userDrawn="1"/>
        </p:nvSpPr>
        <p:spPr bwMode="auto">
          <a:xfrm>
            <a:off x="6798381" y="3189476"/>
            <a:ext cx="3928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800" b="1">
                <a:latin typeface="+mj-lt"/>
              </a:rPr>
              <a:t>Jeudi 21 novembre 2019</a:t>
            </a:r>
            <a:endParaRPr/>
          </a:p>
        </p:txBody>
      </p:sp>
      <p:pic>
        <p:nvPicPr>
          <p:cNvPr id="27" name="Graphique 28"/>
          <p:cNvPicPr>
            <a:picLocks noChangeAspect="1"/>
          </p:cNvPicPr>
          <p:nvPr userDrawn="1"/>
        </p:nvPicPr>
        <p:blipFill>
          <a:blip r:embed="rId13"/>
          <a:stretch/>
        </p:blipFill>
        <p:spPr bwMode="auto">
          <a:xfrm>
            <a:off x="858129" y="5765419"/>
            <a:ext cx="1887568" cy="990730"/>
          </a:xfrm>
          <a:prstGeom prst="rect">
            <a:avLst/>
          </a:prstGeom>
        </p:spPr>
      </p:pic>
    </p:spTree>
  </p:cSld>
  <p:clrMapOvr>
    <a:masterClrMapping/>
  </p:clrMapOvr>
  <p:hf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sposition personnalisé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 lang="fr-FR"/>
              <a:t>‹N°›</a:t>
            </a:fld>
            <a:endParaRPr lang="fr-FR"/>
          </a:p>
        </p:txBody>
      </p:sp>
      <p:sp>
        <p:nvSpPr>
          <p:cNvPr id="9" name="Rectangle 9"/>
          <p:cNvSpPr/>
          <p:nvPr userDrawn="1"/>
        </p:nvSpPr>
        <p:spPr bwMode="auto">
          <a:xfrm>
            <a:off x="0" y="6167218"/>
            <a:ext cx="12201525" cy="704848"/>
          </a:xfrm>
          <a:prstGeom prst="rect">
            <a:avLst/>
          </a:prstGeom>
          <a:solidFill>
            <a:schemeClr val="accent1">
              <a:lumMod val="60000"/>
              <a:lumOff val="40000"/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Graphique 10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395422" y="6213841"/>
            <a:ext cx="1628756" cy="644159"/>
          </a:xfrm>
          <a:prstGeom prst="rect">
            <a:avLst/>
          </a:prstGeom>
        </p:spPr>
      </p:pic>
      <p:pic>
        <p:nvPicPr>
          <p:cNvPr id="11" name="Image 1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-227617" y="5949306"/>
            <a:ext cx="1758465" cy="1173227"/>
          </a:xfrm>
          <a:prstGeom prst="rect">
            <a:avLst/>
          </a:prstGeom>
        </p:spPr>
      </p:pic>
    </p:spTree>
  </p:cSld>
  <p:clrMapOvr>
    <a:masterClrMapping/>
  </p:clrMapOvr>
  <p:hf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8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0BC4BAB-6911-43F3-9179-65D30C025516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0.jpeg"/><Relationship Id="rId18" Type="http://schemas.openxmlformats.org/officeDocument/2006/relationships/image" Target="../media/image25.sv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3.jpeg"/><Relationship Id="rId20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11" Type="http://schemas.openxmlformats.org/officeDocument/2006/relationships/image" Target="../media/image18.png"/><Relationship Id="rId5" Type="http://schemas.openxmlformats.org/officeDocument/2006/relationships/image" Target="../media/image15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19" Type="http://schemas.openxmlformats.org/officeDocument/2006/relationships/image" Target="../media/image26.jpeg"/><Relationship Id="rId4" Type="http://schemas.openxmlformats.org/officeDocument/2006/relationships/image" Target="../media/image14.png"/><Relationship Id="rId9" Type="http://schemas.openxmlformats.org/officeDocument/2006/relationships/image" Target="../media/image12.png"/><Relationship Id="rId1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18" Type="http://schemas.openxmlformats.org/officeDocument/2006/relationships/image" Target="../media/image36.jpeg"/><Relationship Id="rId3" Type="http://schemas.openxmlformats.org/officeDocument/2006/relationships/image" Target="../media/image15.png"/><Relationship Id="rId7" Type="http://schemas.openxmlformats.org/officeDocument/2006/relationships/image" Target="../media/image12.png"/><Relationship Id="rId12" Type="http://schemas.openxmlformats.org/officeDocument/2006/relationships/image" Target="../media/image32.jpeg"/><Relationship Id="rId17" Type="http://schemas.openxmlformats.org/officeDocument/2006/relationships/image" Target="../media/image35.jpeg"/><Relationship Id="rId2" Type="http://schemas.openxmlformats.org/officeDocument/2006/relationships/image" Target="../media/image13.png"/><Relationship Id="rId16" Type="http://schemas.openxmlformats.org/officeDocument/2006/relationships/image" Target="../media/image25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31.jpeg"/><Relationship Id="rId5" Type="http://schemas.openxmlformats.org/officeDocument/2006/relationships/image" Target="../media/image10.png"/><Relationship Id="rId15" Type="http://schemas.openxmlformats.org/officeDocument/2006/relationships/image" Target="../media/image24.png"/><Relationship Id="rId10" Type="http://schemas.openxmlformats.org/officeDocument/2006/relationships/image" Target="../media/image30.png"/><Relationship Id="rId19" Type="http://schemas.openxmlformats.org/officeDocument/2006/relationships/image" Target="../media/image14.png"/><Relationship Id="rId4" Type="http://schemas.openxmlformats.org/officeDocument/2006/relationships/image" Target="../media/image16.svg"/><Relationship Id="rId9" Type="http://schemas.openxmlformats.org/officeDocument/2006/relationships/image" Target="../media/image29.png"/><Relationship Id="rId14" Type="http://schemas.openxmlformats.org/officeDocument/2006/relationships/image" Target="../media/image3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bourseauxtechnos@imt-grandest.fr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riangle rectangle 56">
            <a:extLst>
              <a:ext uri="{FF2B5EF4-FFF2-40B4-BE49-F238E27FC236}">
                <a16:creationId xmlns:a16="http://schemas.microsoft.com/office/drawing/2014/main" id="{E218042C-ACB9-4346-AC74-9DDC9A0680B6}"/>
              </a:ext>
            </a:extLst>
          </p:cNvPr>
          <p:cNvSpPr/>
          <p:nvPr/>
        </p:nvSpPr>
        <p:spPr>
          <a:xfrm rot="16200000">
            <a:off x="7601495" y="2267488"/>
            <a:ext cx="4669194" cy="4511827"/>
          </a:xfrm>
          <a:prstGeom prst="rtTriangle">
            <a:avLst/>
          </a:prstGeom>
          <a:solidFill>
            <a:srgbClr val="022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03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8760297-DA00-46BA-B634-1B95DDA68559}"/>
              </a:ext>
            </a:extLst>
          </p:cNvPr>
          <p:cNvSpPr/>
          <p:nvPr/>
        </p:nvSpPr>
        <p:spPr>
          <a:xfrm>
            <a:off x="354222" y="1268760"/>
            <a:ext cx="2645434" cy="5256584"/>
          </a:xfrm>
          <a:prstGeom prst="rect">
            <a:avLst/>
          </a:prstGeom>
          <a:solidFill>
            <a:srgbClr val="ED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03"/>
          </a:p>
        </p:txBody>
      </p:sp>
      <p:sp>
        <p:nvSpPr>
          <p:cNvPr id="42" name="ZoneTexte 41"/>
          <p:cNvSpPr txBox="1"/>
          <p:nvPr/>
        </p:nvSpPr>
        <p:spPr>
          <a:xfrm>
            <a:off x="3359696" y="2492896"/>
            <a:ext cx="6310496" cy="28688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FF0000"/>
                </a:solidFill>
                <a:latin typeface="Archer Bold" pitchFamily="50" charset="0"/>
                <a:cs typeface="Arial" panose="020B0604020202020204" pitchFamily="34" charset="0"/>
              </a:rPr>
              <a:t>Appel à Contributions</a:t>
            </a:r>
          </a:p>
          <a:p>
            <a:pPr algn="ctr"/>
            <a:endParaRPr lang="fr-FR" sz="1774" dirty="0">
              <a:solidFill>
                <a:srgbClr val="FF0000"/>
              </a:solidFill>
              <a:latin typeface="Archer Bold" pitchFamily="50" charset="0"/>
              <a:cs typeface="Arial" panose="020B0604020202020204" pitchFamily="34" charset="0"/>
            </a:endParaRPr>
          </a:p>
          <a:p>
            <a:pPr algn="ctr"/>
            <a:r>
              <a:rPr lang="fr-FR" sz="1774" dirty="0">
                <a:solidFill>
                  <a:srgbClr val="FF0000"/>
                </a:solidFill>
                <a:latin typeface="Archer Bold" pitchFamily="50" charset="0"/>
                <a:cs typeface="Arial" panose="020B0604020202020204" pitchFamily="34" charset="0"/>
              </a:rPr>
              <a:t>Bourse aux Technologies </a:t>
            </a:r>
            <a:r>
              <a:rPr lang="fr-FR" sz="1774" b="1" dirty="0">
                <a:solidFill>
                  <a:srgbClr val="FF0000"/>
                </a:solidFill>
                <a:latin typeface="Archer Bold" pitchFamily="50" charset="0"/>
                <a:cs typeface="Arial" panose="020B0604020202020204" pitchFamily="34" charset="0"/>
              </a:rPr>
              <a:t>Cybersécurité</a:t>
            </a:r>
          </a:p>
          <a:p>
            <a:pPr algn="ctr"/>
            <a:r>
              <a:rPr lang="fr-FR" sz="1774" dirty="0">
                <a:solidFill>
                  <a:srgbClr val="FF0000"/>
                </a:solidFill>
                <a:latin typeface="Archer Bold" pitchFamily="50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fr-FR" sz="1774" dirty="0">
                <a:solidFill>
                  <a:srgbClr val="FF0000"/>
                </a:solidFill>
                <a:latin typeface="Archer Bold" pitchFamily="50" charset="0"/>
                <a:cs typeface="Arial" panose="020B0604020202020204" pitchFamily="34" charset="0"/>
              </a:rPr>
              <a:t>25 Mai 2023</a:t>
            </a:r>
          </a:p>
          <a:p>
            <a:pPr algn="ctr"/>
            <a:endParaRPr lang="fr-FR" sz="1774" dirty="0">
              <a:solidFill>
                <a:srgbClr val="FF0000"/>
              </a:solidFill>
              <a:latin typeface="Archer Bold" pitchFamily="50" charset="0"/>
              <a:cs typeface="Arial" panose="020B0604020202020204" pitchFamily="34" charset="0"/>
            </a:endParaRPr>
          </a:p>
          <a:p>
            <a:pPr algn="ctr"/>
            <a:r>
              <a:rPr lang="fr-FR" sz="1693" dirty="0">
                <a:solidFill>
                  <a:srgbClr val="022042"/>
                </a:solidFill>
                <a:latin typeface="Archer Book" panose="02000000000000000000" pitchFamily="50" charset="0"/>
                <a:cs typeface="Arial" panose="020B0604020202020204" pitchFamily="34" charset="0"/>
              </a:rPr>
              <a:t>Entre 14.00 et 17.00 </a:t>
            </a:r>
            <a:r>
              <a:rPr lang="fr-FR" sz="1400" i="1" dirty="0">
                <a:solidFill>
                  <a:srgbClr val="022042"/>
                </a:solidFill>
                <a:latin typeface="Archer Book" panose="02000000000000000000" pitchFamily="50" charset="0"/>
                <a:cs typeface="Arial" panose="020B0604020202020204" pitchFamily="34" charset="0"/>
              </a:rPr>
              <a:t>Suivi d’un cocktail networking</a:t>
            </a:r>
          </a:p>
          <a:p>
            <a:pPr algn="ctr"/>
            <a:endParaRPr lang="fr-FR" sz="1693" dirty="0">
              <a:solidFill>
                <a:srgbClr val="022042"/>
              </a:solidFill>
              <a:latin typeface="Archer Book" panose="02000000000000000000" pitchFamily="50" charset="0"/>
              <a:cs typeface="Arial" panose="020B0604020202020204" pitchFamily="34" charset="0"/>
            </a:endParaRPr>
          </a:p>
          <a:p>
            <a:pPr algn="ctr"/>
            <a:r>
              <a:rPr lang="fr-FR" sz="1693" dirty="0">
                <a:solidFill>
                  <a:srgbClr val="022042"/>
                </a:solidFill>
                <a:latin typeface="Archer Book" panose="02000000000000000000" pitchFamily="50" charset="0"/>
                <a:cs typeface="Arial" panose="020B0604020202020204" pitchFamily="34" charset="0"/>
              </a:rPr>
              <a:t>À l’École Nationale Supérieure de Géologie </a:t>
            </a:r>
          </a:p>
          <a:p>
            <a:pPr algn="ctr"/>
            <a:r>
              <a:rPr lang="fr-FR" sz="1693" dirty="0">
                <a:solidFill>
                  <a:srgbClr val="022042"/>
                </a:solidFill>
                <a:latin typeface="Archer Book" panose="02000000000000000000" pitchFamily="50" charset="0"/>
                <a:cs typeface="Arial" panose="020B0604020202020204" pitchFamily="34" charset="0"/>
              </a:rPr>
              <a:t>de Nancy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3497" cy="5381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 rot="5400000">
            <a:off x="-2842965" y="3751686"/>
            <a:ext cx="5949282" cy="263349"/>
          </a:xfrm>
          <a:prstGeom prst="rect">
            <a:avLst/>
          </a:prstGeom>
          <a:solidFill>
            <a:srgbClr val="ED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24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295B1B8-21CD-4D9A-BB24-B84FDA5658D2}"/>
              </a:ext>
            </a:extLst>
          </p:cNvPr>
          <p:cNvSpPr txBox="1"/>
          <p:nvPr/>
        </p:nvSpPr>
        <p:spPr>
          <a:xfrm>
            <a:off x="335360" y="1484784"/>
            <a:ext cx="2704653" cy="4734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129" dirty="0">
              <a:latin typeface="Archer Book" panose="02000000000000000000" pitchFamily="50" charset="0"/>
            </a:endParaRPr>
          </a:p>
          <a:p>
            <a:r>
              <a:rPr lang="fr-FR" sz="968" b="1" dirty="0">
                <a:solidFill>
                  <a:srgbClr val="00B0F0"/>
                </a:solidFill>
                <a:latin typeface="Archer Book" panose="02000000000000000000" pitchFamily="50" charset="0"/>
              </a:rPr>
              <a:t>Une après-midi dédiée…</a:t>
            </a:r>
          </a:p>
          <a:p>
            <a:pPr marL="276515" indent="-276515">
              <a:buClr>
                <a:srgbClr val="00B8DE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aux partages d’expériences, </a:t>
            </a:r>
          </a:p>
          <a:p>
            <a:pPr marL="276515" indent="-276515">
              <a:buClr>
                <a:srgbClr val="00B8DE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à la veille technologique, </a:t>
            </a:r>
          </a:p>
          <a:p>
            <a:pPr marL="276515" indent="-276515">
              <a:buClr>
                <a:srgbClr val="00B8DE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aux offres et aux demandes</a:t>
            </a:r>
          </a:p>
          <a:p>
            <a:endParaRPr lang="fr-FR" sz="968" dirty="0">
              <a:solidFill>
                <a:schemeClr val="bg2">
                  <a:lumMod val="50000"/>
                </a:schemeClr>
              </a:solidFill>
              <a:latin typeface="Archer Book" panose="02000000000000000000" pitchFamily="50" charset="0"/>
            </a:endParaRPr>
          </a:p>
          <a:p>
            <a:r>
              <a:rPr lang="fr-FR" sz="968" b="1" dirty="0">
                <a:solidFill>
                  <a:srgbClr val="268BF0"/>
                </a:solidFill>
                <a:latin typeface="Archer Book" panose="02000000000000000000" pitchFamily="50" charset="0"/>
              </a:rPr>
              <a:t>Une Bourse aux Technologies, pour…</a:t>
            </a:r>
          </a:p>
          <a:p>
            <a:pPr marL="276515" indent="-276515">
              <a:buClr>
                <a:srgbClr val="268BF0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Partager des retours d’expériences</a:t>
            </a:r>
          </a:p>
          <a:p>
            <a:pPr marL="276515" indent="-276515">
              <a:buClr>
                <a:srgbClr val="268BF0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Rencontrer des chercheurs, des startuppers, des entreprises</a:t>
            </a:r>
          </a:p>
          <a:p>
            <a:pPr marL="276515" indent="-276515">
              <a:buClr>
                <a:srgbClr val="268BF0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Créer échanges et projets innovants entre entrepreneurs et chercheurs</a:t>
            </a:r>
          </a:p>
          <a:p>
            <a:pPr marL="276515" indent="-276515">
              <a:buClr>
                <a:srgbClr val="268BF0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Développer échanges, transferts et partenariats</a:t>
            </a:r>
          </a:p>
          <a:p>
            <a:endParaRPr lang="fr-FR" sz="968" dirty="0">
              <a:solidFill>
                <a:schemeClr val="bg2">
                  <a:lumMod val="50000"/>
                </a:schemeClr>
              </a:solidFill>
              <a:latin typeface="Archer Book" panose="02000000000000000000" pitchFamily="50" charset="0"/>
            </a:endParaRPr>
          </a:p>
          <a:p>
            <a:r>
              <a:rPr lang="fr-FR" sz="968" b="1" dirty="0">
                <a:solidFill>
                  <a:srgbClr val="0B4864"/>
                </a:solidFill>
                <a:latin typeface="Archer Book" panose="02000000000000000000" pitchFamily="50" charset="0"/>
              </a:rPr>
              <a:t>C’est une opportunité…</a:t>
            </a:r>
          </a:p>
          <a:p>
            <a:pPr marL="276515" indent="-276515">
              <a:buClr>
                <a:srgbClr val="0B4864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Pour les </a:t>
            </a:r>
            <a:r>
              <a:rPr lang="fr-FR" sz="968" b="1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Entrepreneurs</a:t>
            </a: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 : de trouver des solutions, des compétences, de partager des retours d’expérience, de partager des besoins, des idées, d’améliorer leur compétitivité</a:t>
            </a:r>
          </a:p>
          <a:p>
            <a:pPr marL="276515" indent="-276515">
              <a:buClr>
                <a:srgbClr val="0B4864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Pour les </a:t>
            </a:r>
            <a:r>
              <a:rPr lang="fr-FR" sz="968" b="1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Enseignants-Chercheurs</a:t>
            </a: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 : de présenter et valoriser leur savoir-faire et obtenir de la visibilité auprès des entreprises</a:t>
            </a:r>
          </a:p>
          <a:p>
            <a:pPr marL="276515" indent="-276515">
              <a:buClr>
                <a:srgbClr val="0B4864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Pour les </a:t>
            </a:r>
            <a:r>
              <a:rPr lang="fr-FR" sz="968" b="1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Institutionnels</a:t>
            </a: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 : de proposer leurs offres de services – conseil, analyse, plateformes matérielles ou logicielles</a:t>
            </a:r>
          </a:p>
          <a:p>
            <a:pPr marL="276515" indent="-276515">
              <a:buClr>
                <a:srgbClr val="0B4864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Pour les </a:t>
            </a:r>
            <a:r>
              <a:rPr lang="fr-FR" sz="968" b="1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Étudiants</a:t>
            </a: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 et les </a:t>
            </a:r>
            <a:r>
              <a:rPr lang="fr-FR" sz="968" b="1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Salariés</a:t>
            </a: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 : de trouver des perspectives d’emploi et de carrière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81A87865-5BB9-434A-9109-98BC9FF2E3B1}"/>
              </a:ext>
            </a:extLst>
          </p:cNvPr>
          <p:cNvSpPr txBox="1"/>
          <p:nvPr/>
        </p:nvSpPr>
        <p:spPr>
          <a:xfrm>
            <a:off x="8472264" y="6453336"/>
            <a:ext cx="4092616" cy="290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90" dirty="0">
                <a:solidFill>
                  <a:srgbClr val="FF0000"/>
                </a:solidFill>
                <a:latin typeface="Archer Bold" pitchFamily="50" charset="0"/>
              </a:rPr>
              <a:t>Plus d’informations ? contact@imt-grandest.fr</a:t>
            </a:r>
          </a:p>
        </p:txBody>
      </p:sp>
      <p:pic>
        <p:nvPicPr>
          <p:cNvPr id="37" name="Image 36">
            <a:extLst>
              <a:ext uri="{FF2B5EF4-FFF2-40B4-BE49-F238E27FC236}">
                <a16:creationId xmlns:a16="http://schemas.microsoft.com/office/drawing/2014/main" id="{20BA0AC3-DA74-4A05-8FEC-A30543C86553}"/>
              </a:ext>
            </a:extLst>
          </p:cNvPr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379" y="0"/>
            <a:ext cx="4655842" cy="4647431"/>
          </a:xfrm>
          <a:prstGeom prst="rect">
            <a:avLst/>
          </a:prstGeom>
          <a:noFill/>
        </p:spPr>
      </p:pic>
      <p:sp>
        <p:nvSpPr>
          <p:cNvPr id="32" name="Triangle rectangle 31">
            <a:extLst>
              <a:ext uri="{FF2B5EF4-FFF2-40B4-BE49-F238E27FC236}">
                <a16:creationId xmlns:a16="http://schemas.microsoft.com/office/drawing/2014/main" id="{C6638C3D-A162-4DF3-B453-04528FDB19CA}"/>
              </a:ext>
            </a:extLst>
          </p:cNvPr>
          <p:cNvSpPr>
            <a:spLocks noChangeAspect="1"/>
          </p:cNvSpPr>
          <p:nvPr/>
        </p:nvSpPr>
        <p:spPr>
          <a:xfrm rot="16200000">
            <a:off x="-23718" y="619726"/>
            <a:ext cx="288374" cy="290298"/>
          </a:xfrm>
          <a:prstGeom prst="rtTriangle">
            <a:avLst/>
          </a:prstGeom>
          <a:solidFill>
            <a:srgbClr val="ED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03"/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34474B20-3749-4DAC-9729-B9E85C2CD53F}"/>
              </a:ext>
            </a:extLst>
          </p:cNvPr>
          <p:cNvGrpSpPr>
            <a:grpSpLocks noChangeAspect="1"/>
          </p:cNvGrpSpPr>
          <p:nvPr/>
        </p:nvGrpSpPr>
        <p:grpSpPr>
          <a:xfrm>
            <a:off x="3359696" y="548680"/>
            <a:ext cx="6105465" cy="5760000"/>
            <a:chOff x="0" y="0"/>
            <a:chExt cx="5858815" cy="552680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pic>
          <p:nvPicPr>
            <p:cNvPr id="35" name="Graphique 4">
              <a:extLst>
                <a:ext uri="{FF2B5EF4-FFF2-40B4-BE49-F238E27FC236}">
                  <a16:creationId xmlns:a16="http://schemas.microsoft.com/office/drawing/2014/main" id="{99291FA9-6865-4D43-AF15-99B4D7315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0" y="2549820"/>
              <a:ext cx="548664" cy="359284"/>
            </a:xfrm>
            <a:prstGeom prst="rect">
              <a:avLst/>
            </a:prstGeom>
          </p:spPr>
        </p:pic>
        <p:pic>
          <p:nvPicPr>
            <p:cNvPr id="40" name="Graphique 14">
              <a:extLst>
                <a:ext uri="{FF2B5EF4-FFF2-40B4-BE49-F238E27FC236}">
                  <a16:creationId xmlns:a16="http://schemas.microsoft.com/office/drawing/2014/main" id="{1061C1D1-BC57-4D41-B448-23053529366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/>
          </p:blipFill>
          <p:spPr bwMode="auto">
            <a:xfrm>
              <a:off x="737184" y="894167"/>
              <a:ext cx="609626" cy="213592"/>
            </a:xfrm>
            <a:prstGeom prst="rect">
              <a:avLst/>
            </a:prstGeom>
          </p:spPr>
        </p:pic>
        <p:pic>
          <p:nvPicPr>
            <p:cNvPr id="43" name="Image 42">
              <a:extLst>
                <a:ext uri="{FF2B5EF4-FFF2-40B4-BE49-F238E27FC236}">
                  <a16:creationId xmlns:a16="http://schemas.microsoft.com/office/drawing/2014/main" id="{2D8426F5-C2EE-4275-A291-335B66C6D7D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/>
          </p:blipFill>
          <p:spPr bwMode="auto">
            <a:xfrm>
              <a:off x="171325" y="1626745"/>
              <a:ext cx="609626" cy="230515"/>
            </a:xfrm>
            <a:prstGeom prst="rect">
              <a:avLst/>
            </a:prstGeom>
          </p:spPr>
        </p:pic>
        <p:pic>
          <p:nvPicPr>
            <p:cNvPr id="44" name="Graphique 16">
              <a:extLst>
                <a:ext uri="{FF2B5EF4-FFF2-40B4-BE49-F238E27FC236}">
                  <a16:creationId xmlns:a16="http://schemas.microsoft.com/office/drawing/2014/main" id="{27575866-D849-4D28-B4AF-B7F4C986940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/>
          </p:blipFill>
          <p:spPr bwMode="auto">
            <a:xfrm>
              <a:off x="1507289" y="355912"/>
              <a:ext cx="609626" cy="319975"/>
            </a:xfrm>
            <a:prstGeom prst="rect">
              <a:avLst/>
            </a:prstGeom>
          </p:spPr>
        </p:pic>
        <p:pic>
          <p:nvPicPr>
            <p:cNvPr id="45" name="Image 44" descr="Une image contenant capture d’écran&#10;&#10;Description générée automatiquement">
              <a:extLst>
                <a:ext uri="{FF2B5EF4-FFF2-40B4-BE49-F238E27FC236}">
                  <a16:creationId xmlns:a16="http://schemas.microsoft.com/office/drawing/2014/main" id="{78E22FB4-FAF8-40DD-AD76-F82D3D3C36E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722" y="4462840"/>
              <a:ext cx="762033" cy="266207"/>
            </a:xfrm>
            <a:prstGeom prst="rect">
              <a:avLst/>
            </a:prstGeom>
          </p:spPr>
        </p:pic>
        <p:pic>
          <p:nvPicPr>
            <p:cNvPr id="46" name="Image 45">
              <a:extLst>
                <a:ext uri="{FF2B5EF4-FFF2-40B4-BE49-F238E27FC236}">
                  <a16:creationId xmlns:a16="http://schemas.microsoft.com/office/drawing/2014/main" id="{F3235880-C769-4ECC-A5E0-DF12BF2684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4436" y="4838537"/>
              <a:ext cx="762033" cy="314511"/>
            </a:xfrm>
            <a:prstGeom prst="rect">
              <a:avLst/>
            </a:prstGeom>
          </p:spPr>
        </p:pic>
        <p:pic>
          <p:nvPicPr>
            <p:cNvPr id="47" name="Image 46">
              <a:extLst>
                <a:ext uri="{FF2B5EF4-FFF2-40B4-BE49-F238E27FC236}">
                  <a16:creationId xmlns:a16="http://schemas.microsoft.com/office/drawing/2014/main" id="{8A50AA5E-E208-4305-A037-E5FFBC4BB5D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181" y="3540410"/>
              <a:ext cx="609626" cy="300284"/>
            </a:xfrm>
            <a:prstGeom prst="rect">
              <a:avLst/>
            </a:prstGeom>
          </p:spPr>
        </p:pic>
        <p:pic>
          <p:nvPicPr>
            <p:cNvPr id="48" name="Image 47">
              <a:extLst>
                <a:ext uri="{FF2B5EF4-FFF2-40B4-BE49-F238E27FC236}">
                  <a16:creationId xmlns:a16="http://schemas.microsoft.com/office/drawing/2014/main" id="{F685035B-1438-48AB-B607-EC808F7E4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116" y="3806111"/>
              <a:ext cx="769006" cy="235200"/>
            </a:xfrm>
            <a:prstGeom prst="rect">
              <a:avLst/>
            </a:prstGeom>
          </p:spPr>
        </p:pic>
        <p:pic>
          <p:nvPicPr>
            <p:cNvPr id="52" name="Image 51">
              <a:extLst>
                <a:ext uri="{FF2B5EF4-FFF2-40B4-BE49-F238E27FC236}">
                  <a16:creationId xmlns:a16="http://schemas.microsoft.com/office/drawing/2014/main" id="{E5327966-A599-41FC-8880-922A59C51A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5784" y="5040785"/>
              <a:ext cx="487701" cy="486017"/>
            </a:xfrm>
            <a:prstGeom prst="rect">
              <a:avLst/>
            </a:prstGeom>
          </p:spPr>
        </p:pic>
        <p:pic>
          <p:nvPicPr>
            <p:cNvPr id="58" name="Image 57">
              <a:extLst>
                <a:ext uri="{FF2B5EF4-FFF2-40B4-BE49-F238E27FC236}">
                  <a16:creationId xmlns:a16="http://schemas.microsoft.com/office/drawing/2014/main" id="{E73EC357-15EA-46FF-9A21-3F12B979A27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2987" y="0"/>
              <a:ext cx="914439" cy="609299"/>
            </a:xfrm>
            <a:prstGeom prst="rect">
              <a:avLst/>
            </a:prstGeom>
          </p:spPr>
        </p:pic>
        <p:pic>
          <p:nvPicPr>
            <p:cNvPr id="59" name="Image 58">
              <a:extLst>
                <a:ext uri="{FF2B5EF4-FFF2-40B4-BE49-F238E27FC236}">
                  <a16:creationId xmlns:a16="http://schemas.microsoft.com/office/drawing/2014/main" id="{0C714FC4-BB9B-428F-B071-D3ABEB205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12242" y="2332741"/>
              <a:ext cx="546573" cy="529086"/>
            </a:xfrm>
            <a:prstGeom prst="rect">
              <a:avLst/>
            </a:prstGeom>
          </p:spPr>
        </p:pic>
        <p:pic>
          <p:nvPicPr>
            <p:cNvPr id="60" name="Graphique 15">
              <a:extLst>
                <a:ext uri="{FF2B5EF4-FFF2-40B4-BE49-F238E27FC236}">
                  <a16:creationId xmlns:a16="http://schemas.microsoft.com/office/drawing/2014/main" id="{AA50DBE5-0D81-4E6A-951A-A45D575A258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 bwMode="auto">
            <a:xfrm>
              <a:off x="4797237" y="1305404"/>
              <a:ext cx="651250" cy="361805"/>
            </a:xfrm>
            <a:prstGeom prst="rect">
              <a:avLst/>
            </a:prstGeom>
          </p:spPr>
        </p:pic>
        <p:pic>
          <p:nvPicPr>
            <p:cNvPr id="61" name="Image 60">
              <a:extLst>
                <a:ext uri="{FF2B5EF4-FFF2-40B4-BE49-F238E27FC236}">
                  <a16:creationId xmlns:a16="http://schemas.microsoft.com/office/drawing/2014/main" id="{96AB055F-C5F9-40A8-B2FE-9AC0FB76C3AA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016082" y="555731"/>
              <a:ext cx="622398" cy="208895"/>
            </a:xfrm>
            <a:prstGeom prst="rect">
              <a:avLst/>
            </a:prstGeom>
          </p:spPr>
        </p:pic>
        <p:pic>
          <p:nvPicPr>
            <p:cNvPr id="62" name="Picture 2" descr="Université de technologie de Troyes — Wikipédia">
              <a:extLst>
                <a:ext uri="{FF2B5EF4-FFF2-40B4-BE49-F238E27FC236}">
                  <a16:creationId xmlns:a16="http://schemas.microsoft.com/office/drawing/2014/main" id="{9279F033-BAAB-404A-B886-16D32777C3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2996" y="4741152"/>
              <a:ext cx="795070" cy="29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8" name="ZoneTexte 11">
            <a:extLst>
              <a:ext uri="{FF2B5EF4-FFF2-40B4-BE49-F238E27FC236}">
                <a16:creationId xmlns:a16="http://schemas.microsoft.com/office/drawing/2014/main" id="{D62A1B98-BD54-471B-91EE-13AA1D72A33B}"/>
              </a:ext>
            </a:extLst>
          </p:cNvPr>
          <p:cNvSpPr txBox="1"/>
          <p:nvPr/>
        </p:nvSpPr>
        <p:spPr>
          <a:xfrm>
            <a:off x="5375920" y="2348880"/>
            <a:ext cx="2692132" cy="2603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fr-FR" sz="1000" dirty="0">
                <a:solidFill>
                  <a:srgbClr val="00B0F0"/>
                </a:solidFill>
                <a:effectLst/>
                <a:latin typeface="Archer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Avec la participation de l’ANSSI</a:t>
            </a:r>
            <a:endParaRPr lang="fr-FR" sz="10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ZoneTexte 11">
            <a:extLst>
              <a:ext uri="{FF2B5EF4-FFF2-40B4-BE49-F238E27FC236}">
                <a16:creationId xmlns:a16="http://schemas.microsoft.com/office/drawing/2014/main" id="{5032B735-61B4-4AA3-8522-16AE0CDFA6B8}"/>
              </a:ext>
            </a:extLst>
          </p:cNvPr>
          <p:cNvSpPr txBox="1"/>
          <p:nvPr/>
        </p:nvSpPr>
        <p:spPr>
          <a:xfrm>
            <a:off x="4295800" y="1844824"/>
            <a:ext cx="4121636" cy="350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00" dirty="0">
                <a:solidFill>
                  <a:srgbClr val="00B0F0"/>
                </a:solidFill>
                <a:effectLst/>
                <a:latin typeface="Archer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Avec la participation du Ministère de l’Économie, des Finances et de la Souveraineté industrielle et numérique</a:t>
            </a:r>
            <a:endParaRPr lang="fr-FR" sz="10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" name="ZoneTexte 11">
            <a:extLst>
              <a:ext uri="{FF2B5EF4-FFF2-40B4-BE49-F238E27FC236}">
                <a16:creationId xmlns:a16="http://schemas.microsoft.com/office/drawing/2014/main" id="{7C488081-810E-448F-9DF8-7203597AEF6A}"/>
              </a:ext>
            </a:extLst>
          </p:cNvPr>
          <p:cNvSpPr txBox="1"/>
          <p:nvPr/>
        </p:nvSpPr>
        <p:spPr>
          <a:xfrm>
            <a:off x="4799856" y="1484784"/>
            <a:ext cx="3456796" cy="228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00" dirty="0">
                <a:solidFill>
                  <a:srgbClr val="00B0F0"/>
                </a:solidFill>
                <a:effectLst/>
                <a:latin typeface="Archer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Avec la participation de la Commission Européenne</a:t>
            </a:r>
            <a:endParaRPr lang="fr-FR" sz="10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95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riangle rectangle 56">
            <a:extLst>
              <a:ext uri="{FF2B5EF4-FFF2-40B4-BE49-F238E27FC236}">
                <a16:creationId xmlns:a16="http://schemas.microsoft.com/office/drawing/2014/main" id="{E218042C-ACB9-4346-AC74-9DDC9A0680B6}"/>
              </a:ext>
            </a:extLst>
          </p:cNvPr>
          <p:cNvSpPr/>
          <p:nvPr/>
        </p:nvSpPr>
        <p:spPr>
          <a:xfrm rot="16200000">
            <a:off x="7601495" y="2267488"/>
            <a:ext cx="4669194" cy="4511827"/>
          </a:xfrm>
          <a:prstGeom prst="rtTriangle">
            <a:avLst/>
          </a:prstGeom>
          <a:solidFill>
            <a:srgbClr val="022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03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8760297-DA00-46BA-B634-1B95DDA68559}"/>
              </a:ext>
            </a:extLst>
          </p:cNvPr>
          <p:cNvSpPr/>
          <p:nvPr/>
        </p:nvSpPr>
        <p:spPr>
          <a:xfrm>
            <a:off x="354222" y="1268760"/>
            <a:ext cx="2546052" cy="5256584"/>
          </a:xfrm>
          <a:prstGeom prst="rect">
            <a:avLst/>
          </a:prstGeom>
          <a:solidFill>
            <a:srgbClr val="ED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03"/>
          </a:p>
        </p:txBody>
      </p:sp>
      <p:sp>
        <p:nvSpPr>
          <p:cNvPr id="42" name="ZoneTexte 41"/>
          <p:cNvSpPr txBox="1"/>
          <p:nvPr/>
        </p:nvSpPr>
        <p:spPr>
          <a:xfrm>
            <a:off x="3215680" y="2996952"/>
            <a:ext cx="6310496" cy="17304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774" dirty="0">
                <a:solidFill>
                  <a:schemeClr val="accent2"/>
                </a:solidFill>
                <a:latin typeface="Archer Bold" pitchFamily="50" charset="0"/>
                <a:cs typeface="Arial" panose="020B0604020202020204" pitchFamily="34" charset="0"/>
              </a:rPr>
              <a:t>Appel à Contributions pour l’événement </a:t>
            </a:r>
          </a:p>
          <a:p>
            <a:pPr algn="ctr"/>
            <a:r>
              <a:rPr lang="fr-FR" sz="1774" dirty="0">
                <a:solidFill>
                  <a:schemeClr val="accent2"/>
                </a:solidFill>
                <a:latin typeface="Archer Bold" pitchFamily="50" charset="0"/>
                <a:cs typeface="Arial" panose="020B0604020202020204" pitchFamily="34" charset="0"/>
              </a:rPr>
              <a:t>Bourse aux Technologies Cybersécurité</a:t>
            </a:r>
          </a:p>
          <a:p>
            <a:pPr algn="ctr"/>
            <a:endParaRPr lang="fr-FR" sz="1774" dirty="0">
              <a:solidFill>
                <a:srgbClr val="FF0000"/>
              </a:solidFill>
              <a:latin typeface="Archer Bold" pitchFamily="50" charset="0"/>
              <a:cs typeface="Arial" panose="020B0604020202020204" pitchFamily="34" charset="0"/>
            </a:endParaRPr>
          </a:p>
          <a:p>
            <a:pPr algn="ctr"/>
            <a:r>
              <a:rPr lang="fr-FR" sz="1774" dirty="0">
                <a:solidFill>
                  <a:srgbClr val="FF0000"/>
                </a:solidFill>
                <a:latin typeface="Archer Bold" pitchFamily="50" charset="0"/>
                <a:cs typeface="Arial" panose="020B0604020202020204" pitchFamily="34" charset="0"/>
              </a:rPr>
              <a:t>Les propositions</a:t>
            </a:r>
          </a:p>
          <a:p>
            <a:pPr algn="ctr"/>
            <a:r>
              <a:rPr lang="fr-FR" sz="1774" dirty="0">
                <a:solidFill>
                  <a:srgbClr val="FF0000"/>
                </a:solidFill>
                <a:latin typeface="Archer Bold" pitchFamily="50" charset="0"/>
                <a:cs typeface="Arial" panose="020B0604020202020204" pitchFamily="34" charset="0"/>
              </a:rPr>
              <a:t>à destination des entreprises</a:t>
            </a:r>
            <a:endParaRPr lang="fr-FR" sz="1774" b="1" dirty="0">
              <a:solidFill>
                <a:srgbClr val="FF0000"/>
              </a:solidFill>
              <a:latin typeface="Archer Bold" pitchFamily="50" charset="0"/>
              <a:cs typeface="Arial" panose="020B0604020202020204" pitchFamily="34" charset="0"/>
            </a:endParaRPr>
          </a:p>
          <a:p>
            <a:pPr algn="ctr"/>
            <a:endParaRPr lang="fr-FR" sz="1774" dirty="0">
              <a:solidFill>
                <a:srgbClr val="FF0000"/>
              </a:solidFill>
              <a:latin typeface="Archer Bold" pitchFamily="50" charset="0"/>
              <a:cs typeface="Arial" panose="020B060402020202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3497" cy="5381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 rot="5400000">
            <a:off x="-2842965" y="3751686"/>
            <a:ext cx="5949282" cy="263349"/>
          </a:xfrm>
          <a:prstGeom prst="rect">
            <a:avLst/>
          </a:prstGeom>
          <a:solidFill>
            <a:srgbClr val="ED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24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81A87865-5BB9-434A-9109-98BC9FF2E3B1}"/>
              </a:ext>
            </a:extLst>
          </p:cNvPr>
          <p:cNvSpPr txBox="1"/>
          <p:nvPr/>
        </p:nvSpPr>
        <p:spPr>
          <a:xfrm>
            <a:off x="335360" y="6021288"/>
            <a:ext cx="4092616" cy="48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90" dirty="0">
                <a:solidFill>
                  <a:srgbClr val="FF0000"/>
                </a:solidFill>
                <a:latin typeface="Archer Bold" pitchFamily="50" charset="0"/>
              </a:rPr>
              <a:t>Plus d’informations ? </a:t>
            </a:r>
          </a:p>
          <a:p>
            <a:r>
              <a:rPr lang="fr-FR" sz="1290" dirty="0">
                <a:solidFill>
                  <a:srgbClr val="FF0000"/>
                </a:solidFill>
                <a:latin typeface="Archer Bold" pitchFamily="50" charset="0"/>
              </a:rPr>
              <a:t>contact@imt-grandest.fr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5B061D9A-5B8D-4C2B-9CF8-3E892809E6EE}"/>
              </a:ext>
            </a:extLst>
          </p:cNvPr>
          <p:cNvGrpSpPr/>
          <p:nvPr/>
        </p:nvGrpSpPr>
        <p:grpSpPr>
          <a:xfrm>
            <a:off x="3444385" y="705096"/>
            <a:ext cx="5858815" cy="5526802"/>
            <a:chOff x="3444385" y="705096"/>
            <a:chExt cx="5858815" cy="5526802"/>
          </a:xfrm>
        </p:grpSpPr>
        <p:pic>
          <p:nvPicPr>
            <p:cNvPr id="19" name="Graphique 4">
              <a:extLst>
                <a:ext uri="{FF2B5EF4-FFF2-40B4-BE49-F238E27FC236}">
                  <a16:creationId xmlns:a16="http://schemas.microsoft.com/office/drawing/2014/main" id="{4BACE866-CC61-4F3E-88F7-17EF715BA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444385" y="3254916"/>
              <a:ext cx="548664" cy="359284"/>
            </a:xfrm>
            <a:prstGeom prst="rect">
              <a:avLst/>
            </a:prstGeom>
          </p:spPr>
        </p:pic>
        <p:pic>
          <p:nvPicPr>
            <p:cNvPr id="29" name="Graphique 14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4181569" y="1599263"/>
              <a:ext cx="609626" cy="213592"/>
            </a:xfrm>
            <a:prstGeom prst="rect">
              <a:avLst/>
            </a:prstGeom>
          </p:spPr>
        </p:pic>
        <p:pic>
          <p:nvPicPr>
            <p:cNvPr id="30" name="Image 15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3615710" y="2331841"/>
              <a:ext cx="609626" cy="230515"/>
            </a:xfrm>
            <a:prstGeom prst="rect">
              <a:avLst/>
            </a:prstGeom>
          </p:spPr>
        </p:pic>
        <p:pic>
          <p:nvPicPr>
            <p:cNvPr id="31" name="Graphique 16"/>
            <p:cNvPicPr>
              <a:picLocks noChangeAspect="1"/>
            </p:cNvPicPr>
            <p:nvPr/>
          </p:nvPicPr>
          <p:blipFill>
            <a:blip r:embed="rId7"/>
            <a:stretch/>
          </p:blipFill>
          <p:spPr bwMode="auto">
            <a:xfrm>
              <a:off x="4951674" y="1061008"/>
              <a:ext cx="609626" cy="319975"/>
            </a:xfrm>
            <a:prstGeom prst="rect">
              <a:avLst/>
            </a:prstGeom>
          </p:spPr>
        </p:pic>
        <p:pic>
          <p:nvPicPr>
            <p:cNvPr id="38" name="Image 37" descr="Une image contenant capture d’écran&#10;&#10;Description générée automatiquement">
              <a:extLst>
                <a:ext uri="{FF2B5EF4-FFF2-40B4-BE49-F238E27FC236}">
                  <a16:creationId xmlns:a16="http://schemas.microsoft.com/office/drawing/2014/main" id="{51928869-9489-4DD8-9715-D181EB0861A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4107" y="5167936"/>
              <a:ext cx="762033" cy="266207"/>
            </a:xfrm>
            <a:prstGeom prst="rect">
              <a:avLst/>
            </a:prstGeom>
          </p:spPr>
        </p:pic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3B94AD8E-99D6-4C3B-B45E-0CEA0A986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8821" y="5543633"/>
              <a:ext cx="762033" cy="314511"/>
            </a:xfrm>
            <a:prstGeom prst="rect">
              <a:avLst/>
            </a:prstGeom>
          </p:spPr>
        </p:pic>
        <p:pic>
          <p:nvPicPr>
            <p:cNvPr id="41" name="Image 40">
              <a:extLst>
                <a:ext uri="{FF2B5EF4-FFF2-40B4-BE49-F238E27FC236}">
                  <a16:creationId xmlns:a16="http://schemas.microsoft.com/office/drawing/2014/main" id="{5CD03385-680E-47C2-B883-37671C88755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58566" y="4245506"/>
              <a:ext cx="609626" cy="300284"/>
            </a:xfrm>
            <a:prstGeom prst="rect">
              <a:avLst/>
            </a:prstGeom>
          </p:spPr>
        </p:pic>
        <p:pic>
          <p:nvPicPr>
            <p:cNvPr id="49" name="Image 48">
              <a:extLst>
                <a:ext uri="{FF2B5EF4-FFF2-40B4-BE49-F238E27FC236}">
                  <a16:creationId xmlns:a16="http://schemas.microsoft.com/office/drawing/2014/main" id="{24F4E5E2-FC73-4A32-BEC4-3C4C75DC556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9501" y="4511207"/>
              <a:ext cx="769006" cy="235200"/>
            </a:xfrm>
            <a:prstGeom prst="rect">
              <a:avLst/>
            </a:prstGeom>
          </p:spPr>
        </p:pic>
        <p:pic>
          <p:nvPicPr>
            <p:cNvPr id="50" name="Image 49">
              <a:extLst>
                <a:ext uri="{FF2B5EF4-FFF2-40B4-BE49-F238E27FC236}">
                  <a16:creationId xmlns:a16="http://schemas.microsoft.com/office/drawing/2014/main" id="{0058D78B-7F48-4F20-9F22-62654A7C86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0169" y="5745881"/>
              <a:ext cx="487701" cy="486017"/>
            </a:xfrm>
            <a:prstGeom prst="rect">
              <a:avLst/>
            </a:prstGeom>
          </p:spPr>
        </p:pic>
        <p:pic>
          <p:nvPicPr>
            <p:cNvPr id="51" name="Image 50">
              <a:extLst>
                <a:ext uri="{FF2B5EF4-FFF2-40B4-BE49-F238E27FC236}">
                  <a16:creationId xmlns:a16="http://schemas.microsoft.com/office/drawing/2014/main" id="{36CC8168-5FB5-4C5D-BA40-74A3E740558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7372" y="705096"/>
              <a:ext cx="914439" cy="609299"/>
            </a:xfrm>
            <a:prstGeom prst="rect">
              <a:avLst/>
            </a:prstGeom>
          </p:spPr>
        </p:pic>
        <p:pic>
          <p:nvPicPr>
            <p:cNvPr id="53" name="Image 52">
              <a:extLst>
                <a:ext uri="{FF2B5EF4-FFF2-40B4-BE49-F238E27FC236}">
                  <a16:creationId xmlns:a16="http://schemas.microsoft.com/office/drawing/2014/main" id="{840C7F09-AF1A-43E6-B225-4E2CC1E1F3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8756627" y="3037837"/>
              <a:ext cx="546573" cy="529086"/>
            </a:xfrm>
            <a:prstGeom prst="rect">
              <a:avLst/>
            </a:prstGeom>
          </p:spPr>
        </p:pic>
        <p:pic>
          <p:nvPicPr>
            <p:cNvPr id="54" name="Graphique 53">
              <a:extLst>
                <a:ext uri="{FF2B5EF4-FFF2-40B4-BE49-F238E27FC236}">
                  <a16:creationId xmlns:a16="http://schemas.microsoft.com/office/drawing/2014/main" id="{C7122F10-93ED-4803-8BBC-F4D0AA2D02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 bwMode="auto">
            <a:xfrm>
              <a:off x="8241622" y="2010500"/>
              <a:ext cx="651250" cy="361805"/>
            </a:xfrm>
            <a:prstGeom prst="rect">
              <a:avLst/>
            </a:prstGeom>
          </p:spPr>
        </p:pic>
        <p:pic>
          <p:nvPicPr>
            <p:cNvPr id="55" name="Image 54">
              <a:extLst>
                <a:ext uri="{FF2B5EF4-FFF2-40B4-BE49-F238E27FC236}">
                  <a16:creationId xmlns:a16="http://schemas.microsoft.com/office/drawing/2014/main" id="{6FA35BC9-E523-4B8F-B41A-647F1282D5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460467" y="1260827"/>
              <a:ext cx="622398" cy="208895"/>
            </a:xfrm>
            <a:prstGeom prst="rect">
              <a:avLst/>
            </a:prstGeom>
          </p:spPr>
        </p:pic>
        <p:pic>
          <p:nvPicPr>
            <p:cNvPr id="56" name="Picture 2" descr="Université de technologie de Troyes — Wikipédia">
              <a:extLst>
                <a:ext uri="{FF2B5EF4-FFF2-40B4-BE49-F238E27FC236}">
                  <a16:creationId xmlns:a16="http://schemas.microsoft.com/office/drawing/2014/main" id="{070BE4B6-8E65-4AF6-8201-05A4158D16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7381" y="5446248"/>
              <a:ext cx="795070" cy="29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7" name="Image 36">
            <a:extLst>
              <a:ext uri="{FF2B5EF4-FFF2-40B4-BE49-F238E27FC236}">
                <a16:creationId xmlns:a16="http://schemas.microsoft.com/office/drawing/2014/main" id="{20BA0AC3-DA74-4A05-8FEC-A30543C86553}"/>
              </a:ext>
            </a:extLst>
          </p:cNvPr>
          <p:cNvPicPr preferRelativeResize="0">
            <a:picLocks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379" y="0"/>
            <a:ext cx="4655842" cy="4647431"/>
          </a:xfrm>
          <a:prstGeom prst="rect">
            <a:avLst/>
          </a:prstGeom>
          <a:noFill/>
        </p:spPr>
      </p:pic>
      <p:sp>
        <p:nvSpPr>
          <p:cNvPr id="32" name="Triangle rectangle 31">
            <a:extLst>
              <a:ext uri="{FF2B5EF4-FFF2-40B4-BE49-F238E27FC236}">
                <a16:creationId xmlns:a16="http://schemas.microsoft.com/office/drawing/2014/main" id="{C6638C3D-A162-4DF3-B453-04528FDB19CA}"/>
              </a:ext>
            </a:extLst>
          </p:cNvPr>
          <p:cNvSpPr>
            <a:spLocks noChangeAspect="1"/>
          </p:cNvSpPr>
          <p:nvPr/>
        </p:nvSpPr>
        <p:spPr>
          <a:xfrm rot="16200000">
            <a:off x="-12231" y="619726"/>
            <a:ext cx="288374" cy="290298"/>
          </a:xfrm>
          <a:prstGeom prst="rtTriangle">
            <a:avLst/>
          </a:prstGeom>
          <a:solidFill>
            <a:srgbClr val="ED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03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18914081-B314-4427-A6BC-476543E97DDB}"/>
              </a:ext>
            </a:extLst>
          </p:cNvPr>
          <p:cNvSpPr txBox="1"/>
          <p:nvPr/>
        </p:nvSpPr>
        <p:spPr>
          <a:xfrm>
            <a:off x="335360" y="1124744"/>
            <a:ext cx="2704653" cy="2112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129" dirty="0">
              <a:latin typeface="Archer Book" panose="02000000000000000000" pitchFamily="50" charset="0"/>
            </a:endParaRPr>
          </a:p>
          <a:p>
            <a:r>
              <a:rPr lang="fr-FR" sz="1200" b="1" dirty="0">
                <a:solidFill>
                  <a:srgbClr val="FF0000"/>
                </a:solidFill>
                <a:latin typeface="Archer Bold" pitchFamily="50" charset="0"/>
              </a:rPr>
              <a:t>Bourse aux Technologies Cybersécurité</a:t>
            </a:r>
          </a:p>
          <a:p>
            <a:endParaRPr lang="fr-FR" sz="1200" b="1" dirty="0">
              <a:solidFill>
                <a:srgbClr val="FF0000"/>
              </a:solidFill>
              <a:latin typeface="Archer Bold" pitchFamily="50" charset="0"/>
            </a:endParaRPr>
          </a:p>
          <a:p>
            <a:r>
              <a:rPr lang="fr-FR" sz="1200" b="1" dirty="0">
                <a:solidFill>
                  <a:srgbClr val="FF0000"/>
                </a:solidFill>
                <a:latin typeface="Archer Bold" pitchFamily="50" charset="0"/>
              </a:rPr>
              <a:t>25 Mai 2023</a:t>
            </a:r>
          </a:p>
          <a:p>
            <a:endParaRPr lang="fr-FR" sz="1200" b="1" dirty="0">
              <a:solidFill>
                <a:srgbClr val="FF0000"/>
              </a:solidFill>
              <a:latin typeface="Archer Bold" pitchFamily="50" charset="0"/>
            </a:endParaRPr>
          </a:p>
          <a:p>
            <a:r>
              <a:rPr lang="fr-FR" sz="1200" b="1" dirty="0">
                <a:solidFill>
                  <a:srgbClr val="FF0000"/>
                </a:solidFill>
                <a:latin typeface="Archer Bold" pitchFamily="50" charset="0"/>
              </a:rPr>
              <a:t>14.00-17.00 </a:t>
            </a:r>
          </a:p>
          <a:p>
            <a:r>
              <a:rPr lang="fr-FR" sz="1200" b="1" i="1" dirty="0">
                <a:solidFill>
                  <a:srgbClr val="FF0000"/>
                </a:solidFill>
                <a:latin typeface="Archer Bold" pitchFamily="50" charset="0"/>
              </a:rPr>
              <a:t>suivi d’un cocktail networking</a:t>
            </a:r>
          </a:p>
          <a:p>
            <a:endParaRPr lang="fr-FR" sz="1200" b="1" dirty="0">
              <a:solidFill>
                <a:srgbClr val="FF0000"/>
              </a:solidFill>
              <a:latin typeface="Archer Bold" pitchFamily="50" charset="0"/>
            </a:endParaRPr>
          </a:p>
          <a:p>
            <a:r>
              <a:rPr lang="fr-FR" sz="1200" b="1" dirty="0">
                <a:solidFill>
                  <a:srgbClr val="FF0000"/>
                </a:solidFill>
                <a:latin typeface="Archer Bold" pitchFamily="50" charset="0"/>
              </a:rPr>
              <a:t>École Nationale Supérieure de Géologie, Nancy </a:t>
            </a:r>
            <a:endParaRPr lang="fr-FR" sz="1200" dirty="0">
              <a:solidFill>
                <a:srgbClr val="FF0000"/>
              </a:solidFill>
              <a:latin typeface="Archer Bold" pitchFamily="50" charset="0"/>
            </a:endParaRPr>
          </a:p>
        </p:txBody>
      </p:sp>
      <p:sp>
        <p:nvSpPr>
          <p:cNvPr id="27" name="ZoneTexte 11">
            <a:extLst>
              <a:ext uri="{FF2B5EF4-FFF2-40B4-BE49-F238E27FC236}">
                <a16:creationId xmlns:a16="http://schemas.microsoft.com/office/drawing/2014/main" id="{27166649-D14D-4A4B-A08D-9A849203C8FC}"/>
              </a:ext>
            </a:extLst>
          </p:cNvPr>
          <p:cNvSpPr txBox="1"/>
          <p:nvPr/>
        </p:nvSpPr>
        <p:spPr>
          <a:xfrm>
            <a:off x="5159896" y="2492896"/>
            <a:ext cx="2692132" cy="2603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fr-FR" sz="1000" dirty="0">
                <a:solidFill>
                  <a:srgbClr val="00B0F0"/>
                </a:solidFill>
                <a:effectLst/>
                <a:latin typeface="Archer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Avec la participation de l’ANSSI</a:t>
            </a:r>
            <a:endParaRPr lang="fr-FR" sz="10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ZoneTexte 11">
            <a:extLst>
              <a:ext uri="{FF2B5EF4-FFF2-40B4-BE49-F238E27FC236}">
                <a16:creationId xmlns:a16="http://schemas.microsoft.com/office/drawing/2014/main" id="{AB67B92F-CF19-40D3-A641-7007CA51FF9D}"/>
              </a:ext>
            </a:extLst>
          </p:cNvPr>
          <p:cNvSpPr txBox="1"/>
          <p:nvPr/>
        </p:nvSpPr>
        <p:spPr>
          <a:xfrm>
            <a:off x="4079776" y="1988840"/>
            <a:ext cx="4121636" cy="350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00" dirty="0">
                <a:solidFill>
                  <a:srgbClr val="00B0F0"/>
                </a:solidFill>
                <a:effectLst/>
                <a:latin typeface="Archer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Avec la participation du Ministère de l’Économie, des Finances et de la Souveraineté industrielle et numérique</a:t>
            </a:r>
            <a:endParaRPr lang="fr-FR" sz="10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ZoneTexte 11">
            <a:extLst>
              <a:ext uri="{FF2B5EF4-FFF2-40B4-BE49-F238E27FC236}">
                <a16:creationId xmlns:a16="http://schemas.microsoft.com/office/drawing/2014/main" id="{20404C52-B129-4611-9E14-41AA108C63B7}"/>
              </a:ext>
            </a:extLst>
          </p:cNvPr>
          <p:cNvSpPr txBox="1"/>
          <p:nvPr/>
        </p:nvSpPr>
        <p:spPr>
          <a:xfrm>
            <a:off x="4583832" y="1628800"/>
            <a:ext cx="3456796" cy="228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00" dirty="0">
                <a:solidFill>
                  <a:srgbClr val="00B0F0"/>
                </a:solidFill>
                <a:effectLst/>
                <a:latin typeface="Archer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Avec la participation de la Commission Européenne</a:t>
            </a:r>
            <a:endParaRPr lang="fr-FR" sz="10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58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0" y="176787"/>
            <a:ext cx="12192000" cy="1325563"/>
          </a:xfrm>
        </p:spPr>
        <p:txBody>
          <a:bodyPr/>
          <a:lstStyle/>
          <a:p>
            <a:pPr algn="ctr">
              <a:defRPr/>
            </a:pPr>
            <a:r>
              <a:rPr lang="fr-FR" sz="4800">
                <a:solidFill>
                  <a:srgbClr val="0C2340"/>
                </a:solidFill>
                <a:latin typeface="+mn-lt"/>
              </a:rPr>
              <a:t>Votre dossier de candidature</a:t>
            </a:r>
            <a:endParaRPr/>
          </a:p>
        </p:txBody>
      </p:sp>
      <p:sp>
        <p:nvSpPr>
          <p:cNvPr id="5" name="Rectangle 4"/>
          <p:cNvSpPr/>
          <p:nvPr/>
        </p:nvSpPr>
        <p:spPr bwMode="auto">
          <a:xfrm>
            <a:off x="988086" y="1396218"/>
            <a:ext cx="10332854" cy="4418304"/>
          </a:xfrm>
          <a:prstGeom prst="rect">
            <a:avLst/>
          </a:prstGeom>
          <a:noFill/>
          <a:ln w="38100">
            <a:solidFill>
              <a:srgbClr val="D9E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ZoneTexte 6"/>
          <p:cNvSpPr>
            <a:spLocks/>
          </p:cNvSpPr>
          <p:nvPr/>
        </p:nvSpPr>
        <p:spPr bwMode="auto">
          <a:xfrm>
            <a:off x="2888973" y="2333290"/>
            <a:ext cx="6414051" cy="2409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SzPct val="100000"/>
              <a:buFont typeface="+mj-lt"/>
              <a:buAutoNum type="arabicPeriod"/>
              <a:defRPr sz="1800"/>
            </a:pPr>
            <a:r>
              <a:rPr lang="fr-FR" sz="2200" dirty="0">
                <a:latin typeface="Calibri Light"/>
                <a:ea typeface="Arial"/>
                <a:cs typeface="Calibri Light"/>
              </a:rPr>
              <a:t>a. Description de votre proposition </a:t>
            </a:r>
            <a:endParaRPr dirty="0"/>
          </a:p>
          <a:p>
            <a:pPr lvl="1">
              <a:lnSpc>
                <a:spcPct val="150000"/>
              </a:lnSpc>
              <a:buSzPct val="100000"/>
              <a:defRPr sz="1800"/>
            </a:pPr>
            <a:r>
              <a:rPr lang="fr-FR" sz="2200" dirty="0">
                <a:latin typeface="Calibri Light"/>
                <a:ea typeface="Arial"/>
                <a:cs typeface="Calibri Light"/>
              </a:rPr>
              <a:t>	b. Catégorie et mots-clés</a:t>
            </a:r>
            <a:endParaRPr dirty="0"/>
          </a:p>
          <a:p>
            <a:pPr marL="914400" lvl="1" indent="-457200">
              <a:lnSpc>
                <a:spcPct val="150000"/>
              </a:lnSpc>
              <a:buSzPct val="100000"/>
              <a:buFont typeface="+mj-lt"/>
              <a:buAutoNum type="arabicPeriod" startAt="2"/>
              <a:defRPr sz="1800"/>
            </a:pPr>
            <a:r>
              <a:rPr lang="fr-FR" sz="2200" dirty="0">
                <a:latin typeface="Calibri Light"/>
                <a:ea typeface="Arial"/>
                <a:cs typeface="Calibri Light"/>
              </a:rPr>
              <a:t>Applications – Cas d’usage</a:t>
            </a:r>
            <a:endParaRPr dirty="0"/>
          </a:p>
          <a:p>
            <a:pPr marL="914400" lvl="1" indent="-457200">
              <a:lnSpc>
                <a:spcPct val="150000"/>
              </a:lnSpc>
              <a:buSzPct val="100000"/>
              <a:buFont typeface="+mj-lt"/>
              <a:buAutoNum type="arabicPeriod" startAt="2"/>
              <a:defRPr sz="1800"/>
            </a:pPr>
            <a:r>
              <a:rPr lang="fr-FR" sz="2200" dirty="0">
                <a:latin typeface="Calibri Light"/>
                <a:ea typeface="Arial"/>
                <a:cs typeface="Calibri Light"/>
              </a:rPr>
              <a:t>Modèle de transfert - Coopérations envisagées</a:t>
            </a:r>
            <a:endParaRPr dirty="0"/>
          </a:p>
          <a:p>
            <a:pPr marL="914400" lvl="1" indent="-457200">
              <a:lnSpc>
                <a:spcPct val="150000"/>
              </a:lnSpc>
              <a:buSzPct val="100000"/>
              <a:buFont typeface="+mj-lt"/>
              <a:buAutoNum type="arabicPeriod" startAt="2"/>
              <a:defRPr sz="1800"/>
            </a:pPr>
            <a:r>
              <a:rPr lang="fr-FR" sz="2200" dirty="0">
                <a:latin typeface="Calibri Light"/>
                <a:ea typeface="Arial"/>
                <a:cs typeface="Calibri Light"/>
              </a:rPr>
              <a:t>Porteur du projet</a:t>
            </a:r>
            <a:endParaRPr dirty="0"/>
          </a:p>
        </p:txBody>
      </p:sp>
      <p:sp>
        <p:nvSpPr>
          <p:cNvPr id="7" name="Rectangle 7"/>
          <p:cNvSpPr/>
          <p:nvPr/>
        </p:nvSpPr>
        <p:spPr bwMode="auto">
          <a:xfrm>
            <a:off x="3073382" y="2065482"/>
            <a:ext cx="6162261" cy="3079777"/>
          </a:xfrm>
          <a:prstGeom prst="rect">
            <a:avLst/>
          </a:prstGeom>
          <a:noFill/>
          <a:ln w="38100">
            <a:solidFill>
              <a:srgbClr val="0C23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ZoneTexte 8"/>
          <p:cNvSpPr>
            <a:spLocks/>
          </p:cNvSpPr>
          <p:nvPr/>
        </p:nvSpPr>
        <p:spPr bwMode="auto">
          <a:xfrm>
            <a:off x="1185908" y="1560491"/>
            <a:ext cx="9937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 sz="1800"/>
            </a:pPr>
            <a:r>
              <a:rPr lang="fr-FR" sz="2400">
                <a:ea typeface="Arial"/>
                <a:cs typeface="Arial"/>
              </a:rPr>
              <a:t>Merci de remplir les 5 prochaines diapositives avec les informations suivantes:</a:t>
            </a:r>
            <a:endParaRPr/>
          </a:p>
        </p:txBody>
      </p:sp>
      <p:sp>
        <p:nvSpPr>
          <p:cNvPr id="9" name="ZoneTexte 10"/>
          <p:cNvSpPr>
            <a:spLocks/>
          </p:cNvSpPr>
          <p:nvPr/>
        </p:nvSpPr>
        <p:spPr bwMode="auto">
          <a:xfrm>
            <a:off x="2710067" y="5323129"/>
            <a:ext cx="6771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400" b="1">
                <a:ea typeface="Arial"/>
                <a:cs typeface="Arial"/>
              </a:rPr>
              <a:t>Ne pas ajouter de diapositive supplémentaire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>
            <a:spLocks/>
          </p:cNvSpPr>
          <p:nvPr/>
        </p:nvSpPr>
        <p:spPr bwMode="auto">
          <a:xfrm>
            <a:off x="349605" y="1566952"/>
            <a:ext cx="1120124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C2340"/>
              </a:buClr>
              <a:buFont typeface="Wingdings"/>
              <a:buChar char="§"/>
              <a:defRPr/>
            </a:pPr>
            <a:r>
              <a:rPr lang="fr-FR" sz="2200" dirty="0"/>
              <a:t>Titre de la proposition présentée : </a:t>
            </a:r>
            <a:endParaRPr dirty="0"/>
          </a:p>
          <a:p>
            <a:pPr>
              <a:buClr>
                <a:srgbClr val="0C2340"/>
              </a:buClr>
              <a:defRPr/>
            </a:pPr>
            <a:endParaRPr lang="fr-FR" sz="2200" dirty="0">
              <a:latin typeface="+mj-lt"/>
            </a:endParaRPr>
          </a:p>
          <a:p>
            <a:pPr>
              <a:buClr>
                <a:srgbClr val="0C2340"/>
              </a:buClr>
              <a:defRPr/>
            </a:pPr>
            <a:endParaRPr lang="fr-FR" sz="2200" dirty="0"/>
          </a:p>
          <a:p>
            <a:pPr marL="285750" indent="-285750">
              <a:buClr>
                <a:srgbClr val="0C2340"/>
              </a:buClr>
              <a:buFont typeface="Wingdings"/>
              <a:buChar char="§"/>
              <a:defRPr/>
            </a:pPr>
            <a:r>
              <a:rPr lang="fr-FR" sz="2200" dirty="0"/>
              <a:t>Résumé en une phrase de la proposition : </a:t>
            </a:r>
            <a:endParaRPr dirty="0"/>
          </a:p>
          <a:p>
            <a:pPr>
              <a:lnSpc>
                <a:spcPct val="150000"/>
              </a:lnSpc>
              <a:buClr>
                <a:srgbClr val="0C2340"/>
              </a:buClr>
              <a:defRPr/>
            </a:pPr>
            <a:endParaRPr lang="fr-FR" sz="2200" dirty="0">
              <a:latin typeface="+mj-lt"/>
            </a:endParaRPr>
          </a:p>
          <a:p>
            <a:pPr marL="285750" indent="-285750">
              <a:buClr>
                <a:srgbClr val="0C2340"/>
              </a:buClr>
              <a:buFont typeface="Wingdings"/>
              <a:buChar char="§"/>
              <a:defRPr/>
            </a:pPr>
            <a:endParaRPr lang="fr-FR" sz="2200" dirty="0"/>
          </a:p>
          <a:p>
            <a:pPr marL="285750" indent="-285750">
              <a:buClr>
                <a:srgbClr val="0C2340"/>
              </a:buClr>
              <a:buFont typeface="Wingdings"/>
              <a:buChar char="§"/>
              <a:defRPr/>
            </a:pPr>
            <a:r>
              <a:rPr lang="fr-FR" sz="2200" dirty="0"/>
              <a:t>Sa description courte, ses certifications, ses labellisations (300 caractères maximum) : </a:t>
            </a:r>
            <a:endParaRPr dirty="0"/>
          </a:p>
          <a:p>
            <a:pPr>
              <a:lnSpc>
                <a:spcPct val="150000"/>
              </a:lnSpc>
              <a:buClr>
                <a:srgbClr val="0C2340"/>
              </a:buClr>
              <a:defRPr/>
            </a:pPr>
            <a:endParaRPr lang="fr-FR" sz="2200" dirty="0">
              <a:latin typeface="+mj-lt"/>
            </a:endParaRPr>
          </a:p>
          <a:p>
            <a:pPr>
              <a:buClr>
                <a:srgbClr val="0C2340"/>
              </a:buClr>
              <a:defRPr/>
            </a:pPr>
            <a:endParaRPr lang="fr-FR" sz="2400" dirty="0"/>
          </a:p>
          <a:p>
            <a:pPr>
              <a:buClr>
                <a:srgbClr val="0C2340"/>
              </a:buClr>
              <a:defRPr/>
            </a:pPr>
            <a:endParaRPr lang="fr-FR" sz="2400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 bwMode="auto">
          <a:xfrm>
            <a:off x="0" y="161876"/>
            <a:ext cx="12192000" cy="1325563"/>
          </a:xfrm>
        </p:spPr>
        <p:txBody>
          <a:bodyPr/>
          <a:lstStyle/>
          <a:p>
            <a:pPr algn="ctr">
              <a:defRPr/>
            </a:pPr>
            <a:r>
              <a:rPr lang="fr-FR" sz="4800" dirty="0">
                <a:solidFill>
                  <a:srgbClr val="0C2340"/>
                </a:solidFill>
                <a:latin typeface="+mn-lt"/>
              </a:rPr>
              <a:t>1. a. Description de votre proposition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 bwMode="auto">
          <a:xfrm>
            <a:off x="198120" y="1889163"/>
            <a:ext cx="5384169" cy="1941399"/>
          </a:xfrm>
          <a:prstGeom prst="rect">
            <a:avLst/>
          </a:prstGeom>
          <a:solidFill>
            <a:srgbClr val="E0F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Rectangle 12"/>
          <p:cNvSpPr/>
          <p:nvPr/>
        </p:nvSpPr>
        <p:spPr bwMode="auto">
          <a:xfrm>
            <a:off x="5754286" y="3980862"/>
            <a:ext cx="6257202" cy="1978860"/>
          </a:xfrm>
          <a:prstGeom prst="rect">
            <a:avLst/>
          </a:prstGeom>
          <a:solidFill>
            <a:srgbClr val="E0F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Rectangle 13"/>
          <p:cNvSpPr/>
          <p:nvPr/>
        </p:nvSpPr>
        <p:spPr bwMode="auto">
          <a:xfrm>
            <a:off x="5745481" y="1898140"/>
            <a:ext cx="6257202" cy="1932422"/>
          </a:xfrm>
          <a:prstGeom prst="rect">
            <a:avLst/>
          </a:prstGeom>
          <a:solidFill>
            <a:srgbClr val="E0F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Rectangle 14"/>
          <p:cNvSpPr/>
          <p:nvPr/>
        </p:nvSpPr>
        <p:spPr bwMode="auto">
          <a:xfrm>
            <a:off x="198120" y="3980427"/>
            <a:ext cx="5384169" cy="2006715"/>
          </a:xfrm>
          <a:prstGeom prst="rect">
            <a:avLst/>
          </a:prstGeom>
          <a:solidFill>
            <a:srgbClr val="E0F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ZoneTexte 15"/>
          <p:cNvSpPr>
            <a:spLocks/>
          </p:cNvSpPr>
          <p:nvPr/>
        </p:nvSpPr>
        <p:spPr bwMode="auto">
          <a:xfrm>
            <a:off x="180513" y="1906656"/>
            <a:ext cx="5375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200" dirty="0"/>
              <a:t>À quoi est liée votre proposition ?</a:t>
            </a:r>
            <a:endParaRPr lang="fr-FR" sz="2400" dirty="0">
              <a:latin typeface="Archer Light"/>
            </a:endParaRPr>
          </a:p>
          <a:p>
            <a:pPr>
              <a:defRPr/>
            </a:pPr>
            <a:endParaRPr lang="fr-FR" dirty="0">
              <a:latin typeface="+mj-lt"/>
            </a:endParaRPr>
          </a:p>
        </p:txBody>
      </p:sp>
      <p:sp>
        <p:nvSpPr>
          <p:cNvPr id="9" name="ZoneTexte 16"/>
          <p:cNvSpPr>
            <a:spLocks/>
          </p:cNvSpPr>
          <p:nvPr/>
        </p:nvSpPr>
        <p:spPr bwMode="auto">
          <a:xfrm>
            <a:off x="206924" y="3976377"/>
            <a:ext cx="538416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200" dirty="0"/>
              <a:t>Quel est son domaine d’application ?</a:t>
            </a:r>
            <a:endParaRPr dirty="0"/>
          </a:p>
          <a:p>
            <a:pPr>
              <a:defRPr/>
            </a:pPr>
            <a:endParaRPr lang="fr-FR" dirty="0">
              <a:latin typeface="+mj-lt"/>
            </a:endParaRPr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  <p:sp>
        <p:nvSpPr>
          <p:cNvPr id="10" name="ZoneTexte 17"/>
          <p:cNvSpPr>
            <a:spLocks/>
          </p:cNvSpPr>
          <p:nvPr/>
        </p:nvSpPr>
        <p:spPr bwMode="auto">
          <a:xfrm>
            <a:off x="5754285" y="1906656"/>
            <a:ext cx="626600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200"/>
              <a:t>Quelle est la valeur ajoutée de votre innovation ?</a:t>
            </a:r>
            <a:endParaRPr/>
          </a:p>
          <a:p>
            <a:pPr>
              <a:defRPr/>
            </a:pPr>
            <a:r>
              <a:rPr lang="fr-FR" sz="2000">
                <a:latin typeface="+mj-lt"/>
              </a:rPr>
              <a:t>-</a:t>
            </a:r>
            <a:endParaRPr/>
          </a:p>
          <a:p>
            <a:pPr>
              <a:defRPr/>
            </a:pPr>
            <a:r>
              <a:rPr lang="fr-FR" sz="2000">
                <a:latin typeface="+mj-lt"/>
              </a:rPr>
              <a:t>-</a:t>
            </a:r>
            <a:endParaRPr/>
          </a:p>
          <a:p>
            <a:pPr>
              <a:defRPr/>
            </a:pPr>
            <a:r>
              <a:rPr lang="fr-FR" sz="2000">
                <a:latin typeface="+mj-lt"/>
              </a:rPr>
              <a:t>-</a:t>
            </a:r>
            <a:endParaRPr/>
          </a:p>
          <a:p>
            <a:pPr>
              <a:defRPr/>
            </a:pPr>
            <a:r>
              <a:rPr lang="fr-FR" sz="2000">
                <a:latin typeface="+mj-lt"/>
              </a:rPr>
              <a:t>-</a:t>
            </a:r>
            <a:endParaRPr/>
          </a:p>
          <a:p>
            <a:pPr>
              <a:defRPr/>
            </a:pPr>
            <a:r>
              <a:rPr lang="fr-FR" sz="2000">
                <a:latin typeface="+mj-lt"/>
              </a:rPr>
              <a:t>-</a:t>
            </a:r>
            <a:endParaRPr/>
          </a:p>
        </p:txBody>
      </p:sp>
      <p:sp>
        <p:nvSpPr>
          <p:cNvPr id="11" name="ZoneTexte 18"/>
          <p:cNvSpPr>
            <a:spLocks/>
          </p:cNvSpPr>
          <p:nvPr/>
        </p:nvSpPr>
        <p:spPr bwMode="auto">
          <a:xfrm>
            <a:off x="5745482" y="3976377"/>
            <a:ext cx="62660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200" dirty="0"/>
              <a:t>Quel est le segment cible qui lui est applicable ?</a:t>
            </a:r>
            <a:endParaRPr dirty="0"/>
          </a:p>
          <a:p>
            <a:pPr>
              <a:defRPr/>
            </a:pPr>
            <a:endParaRPr lang="fr-FR" sz="2400" dirty="0">
              <a:latin typeface="+mj-lt"/>
            </a:endParaRPr>
          </a:p>
          <a:p>
            <a:pPr>
              <a:defRPr/>
            </a:pPr>
            <a:endParaRPr lang="fr-FR" dirty="0"/>
          </a:p>
        </p:txBody>
      </p:sp>
      <p:sp>
        <p:nvSpPr>
          <p:cNvPr id="12" name="Rectangle 19"/>
          <p:cNvSpPr/>
          <p:nvPr/>
        </p:nvSpPr>
        <p:spPr bwMode="auto">
          <a:xfrm>
            <a:off x="189316" y="1325563"/>
            <a:ext cx="5384169" cy="459694"/>
          </a:xfrm>
          <a:prstGeom prst="rect">
            <a:avLst/>
          </a:prstGeom>
          <a:solidFill>
            <a:srgbClr val="0C23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Rectangle 20"/>
          <p:cNvSpPr/>
          <p:nvPr/>
        </p:nvSpPr>
        <p:spPr bwMode="auto">
          <a:xfrm>
            <a:off x="5745481" y="1325563"/>
            <a:ext cx="6257202" cy="459694"/>
          </a:xfrm>
          <a:prstGeom prst="rect">
            <a:avLst/>
          </a:prstGeom>
          <a:solidFill>
            <a:srgbClr val="0C23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ZoneTexte 21"/>
          <p:cNvSpPr>
            <a:spLocks/>
          </p:cNvSpPr>
          <p:nvPr/>
        </p:nvSpPr>
        <p:spPr bwMode="auto">
          <a:xfrm>
            <a:off x="1663430" y="1302386"/>
            <a:ext cx="24711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3000">
                <a:solidFill>
                  <a:schemeClr val="bg1"/>
                </a:solidFill>
              </a:rPr>
              <a:t>CATEGORIE</a:t>
            </a:r>
            <a:endParaRPr/>
          </a:p>
        </p:txBody>
      </p:sp>
      <p:sp>
        <p:nvSpPr>
          <p:cNvPr id="15" name="ZoneTexte 22"/>
          <p:cNvSpPr>
            <a:spLocks/>
          </p:cNvSpPr>
          <p:nvPr/>
        </p:nvSpPr>
        <p:spPr bwMode="auto">
          <a:xfrm>
            <a:off x="7419325" y="1302069"/>
            <a:ext cx="29271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3000">
                <a:solidFill>
                  <a:schemeClr val="bg1"/>
                </a:solidFill>
              </a:rPr>
              <a:t>MOTS-CLES</a:t>
            </a:r>
            <a:endParaRPr/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 bwMode="auto">
          <a:xfrm>
            <a:off x="0" y="104586"/>
            <a:ext cx="12192000" cy="1325563"/>
          </a:xfrm>
        </p:spPr>
        <p:txBody>
          <a:bodyPr/>
          <a:lstStyle/>
          <a:p>
            <a:pPr algn="ctr">
              <a:defRPr/>
            </a:pPr>
            <a:r>
              <a:rPr lang="fr-FR" sz="4800">
                <a:solidFill>
                  <a:srgbClr val="0C2340"/>
                </a:solidFill>
                <a:latin typeface="+mn-lt"/>
              </a:rPr>
              <a:t>1. b. Catégorie et mots-clés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6096000" y="1444978"/>
            <a:ext cx="5904089" cy="4427458"/>
          </a:xfrm>
          <a:prstGeom prst="rect">
            <a:avLst/>
          </a:prstGeom>
          <a:solidFill>
            <a:srgbClr val="E0F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 bwMode="auto">
          <a:xfrm>
            <a:off x="191911" y="1444978"/>
            <a:ext cx="5631398" cy="4427458"/>
          </a:xfrm>
          <a:prstGeom prst="rect">
            <a:avLst/>
          </a:prstGeom>
          <a:solidFill>
            <a:srgbClr val="E0F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 bwMode="auto">
          <a:xfrm>
            <a:off x="0" y="119415"/>
            <a:ext cx="12192000" cy="1325563"/>
          </a:xfrm>
        </p:spPr>
        <p:txBody>
          <a:bodyPr/>
          <a:lstStyle/>
          <a:p>
            <a:pPr algn="ctr">
              <a:defRPr/>
            </a:pPr>
            <a:r>
              <a:rPr lang="fr-FR" sz="4800">
                <a:solidFill>
                  <a:srgbClr val="0C2340"/>
                </a:solidFill>
                <a:latin typeface="+mn-lt"/>
              </a:rPr>
              <a:t>2. Application – Cas d’usage</a:t>
            </a:r>
            <a:endParaRPr/>
          </a:p>
        </p:txBody>
      </p:sp>
      <p:sp>
        <p:nvSpPr>
          <p:cNvPr id="7" name="ZoneTexte 6"/>
          <p:cNvSpPr>
            <a:spLocks/>
          </p:cNvSpPr>
          <p:nvPr/>
        </p:nvSpPr>
        <p:spPr bwMode="auto">
          <a:xfrm>
            <a:off x="239889" y="1444978"/>
            <a:ext cx="558342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200" dirty="0"/>
              <a:t>Citez </a:t>
            </a:r>
            <a:r>
              <a:rPr lang="fr-FR" sz="2200" b="1" dirty="0"/>
              <a:t>les cas d’usage </a:t>
            </a:r>
            <a:r>
              <a:rPr lang="fr-FR" sz="2200" dirty="0"/>
              <a:t>possibles de votre proposition : </a:t>
            </a:r>
            <a:endParaRPr lang="fr-FR" sz="2200" dirty="0">
              <a:latin typeface="Archer Light"/>
            </a:endParaRPr>
          </a:p>
          <a:p>
            <a:pPr>
              <a:defRPr/>
            </a:pPr>
            <a:endParaRPr lang="fr-FR" sz="2200" dirty="0">
              <a:latin typeface="+mj-lt"/>
            </a:endParaRPr>
          </a:p>
          <a:p>
            <a:pPr>
              <a:defRPr/>
            </a:pPr>
            <a:endParaRPr lang="fr-FR" sz="2000" dirty="0"/>
          </a:p>
        </p:txBody>
      </p:sp>
      <p:sp>
        <p:nvSpPr>
          <p:cNvPr id="8" name="ZoneTexte 7"/>
          <p:cNvSpPr>
            <a:spLocks/>
          </p:cNvSpPr>
          <p:nvPr/>
        </p:nvSpPr>
        <p:spPr bwMode="auto">
          <a:xfrm>
            <a:off x="6101645" y="1444978"/>
            <a:ext cx="599439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200" dirty="0"/>
              <a:t>Précisez </a:t>
            </a:r>
            <a:r>
              <a:rPr lang="fr-FR" sz="2200" b="1" dirty="0"/>
              <a:t>les données de marché </a:t>
            </a:r>
            <a:r>
              <a:rPr lang="fr-FR" sz="2200" dirty="0"/>
              <a:t>applicatif pour votre proposition : </a:t>
            </a:r>
            <a:r>
              <a:rPr lang="fr-FR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taille du marché, chiffres-clés… </a:t>
            </a:r>
            <a:endParaRPr dirty="0"/>
          </a:p>
          <a:p>
            <a:pPr>
              <a:defRPr/>
            </a:pPr>
            <a:endParaRPr lang="fr-FR" sz="2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>
              <a:defRPr/>
            </a:pPr>
            <a:endParaRPr lang="fr-FR" sz="2200" dirty="0">
              <a:latin typeface="+mj-lt"/>
            </a:endParaRPr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0" y="144863"/>
            <a:ext cx="12192000" cy="1325563"/>
          </a:xfrm>
        </p:spPr>
        <p:txBody>
          <a:bodyPr/>
          <a:lstStyle/>
          <a:p>
            <a:pPr algn="ctr">
              <a:defRPr/>
            </a:pPr>
            <a:r>
              <a:rPr lang="fr-FR" sz="4800">
                <a:solidFill>
                  <a:srgbClr val="0C2340"/>
                </a:solidFill>
                <a:latin typeface="+mn-lt"/>
              </a:rPr>
              <a:t>3. Modèle de transfert</a:t>
            </a:r>
            <a:endParaRPr/>
          </a:p>
        </p:txBody>
      </p:sp>
      <p:sp>
        <p:nvSpPr>
          <p:cNvPr id="5" name="ZoneTexte 4"/>
          <p:cNvSpPr>
            <a:spLocks/>
          </p:cNvSpPr>
          <p:nvPr/>
        </p:nvSpPr>
        <p:spPr bwMode="auto">
          <a:xfrm>
            <a:off x="0" y="1413063"/>
            <a:ext cx="1219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§"/>
              <a:defRPr/>
            </a:pPr>
            <a:r>
              <a:rPr lang="fr-FR" sz="2200" dirty="0"/>
              <a:t>Précisez l’état de maturité de votre proposition :</a:t>
            </a:r>
            <a:endParaRPr dirty="0"/>
          </a:p>
          <a:p>
            <a:pPr>
              <a:defRPr/>
            </a:pPr>
            <a:endParaRPr lang="fr-FR" sz="2200" dirty="0">
              <a:latin typeface="+mj-lt"/>
            </a:endParaRPr>
          </a:p>
          <a:p>
            <a:pPr>
              <a:defRPr/>
            </a:pPr>
            <a:endParaRPr lang="fr-FR" sz="2200" dirty="0"/>
          </a:p>
          <a:p>
            <a:pPr>
              <a:defRPr/>
            </a:pPr>
            <a:endParaRPr lang="fr-FR" sz="2200" dirty="0"/>
          </a:p>
          <a:p>
            <a:pPr marL="285750" indent="-285750">
              <a:buFont typeface="Wingdings"/>
              <a:buChar char="§"/>
              <a:defRPr/>
            </a:pPr>
            <a:r>
              <a:rPr lang="fr-FR" sz="2200" dirty="0"/>
              <a:t>Quelle serait la nature de la transaction envisagée pour la proposition ? </a:t>
            </a:r>
            <a:endParaRPr dirty="0"/>
          </a:p>
          <a:p>
            <a:pPr>
              <a:defRPr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Ex. : Projet collaboratif, transfert d’expertise …</a:t>
            </a:r>
            <a:endParaRPr dirty="0"/>
          </a:p>
          <a:p>
            <a:pPr>
              <a:defRPr/>
            </a:pPr>
            <a:endParaRPr lang="fr-FR" sz="2200" dirty="0">
              <a:latin typeface="+mj-lt"/>
            </a:endParaRPr>
          </a:p>
          <a:p>
            <a:pPr>
              <a:defRPr/>
            </a:pPr>
            <a:endParaRPr lang="fr-FR" sz="2200" dirty="0"/>
          </a:p>
          <a:p>
            <a:pPr>
              <a:defRPr/>
            </a:pPr>
            <a:endParaRPr lang="fr-FR" sz="2200" dirty="0"/>
          </a:p>
          <a:p>
            <a:pPr marL="285750" indent="-285750">
              <a:buFont typeface="Wingdings"/>
              <a:buChar char="§"/>
              <a:defRPr/>
            </a:pPr>
            <a:r>
              <a:rPr lang="fr-FR" sz="2200" dirty="0"/>
              <a:t>Précisez l’objet du transfert ou de la coopération envisagée :</a:t>
            </a:r>
            <a:endParaRPr lang="fr-FR" dirty="0"/>
          </a:p>
          <a:p>
            <a:pPr>
              <a:defRPr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Ex. : Licence sur éventuel brevet</a:t>
            </a:r>
            <a:endParaRPr dirty="0"/>
          </a:p>
          <a:p>
            <a:pPr>
              <a:defRPr/>
            </a:pPr>
            <a:endParaRPr lang="fr-FR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6287784" y="1811969"/>
            <a:ext cx="5797280" cy="4094419"/>
          </a:xfrm>
          <a:prstGeom prst="rect">
            <a:avLst/>
          </a:prstGeom>
          <a:solidFill>
            <a:srgbClr val="F6FCFA"/>
          </a:solidFill>
          <a:ln w="28575">
            <a:solidFill>
              <a:srgbClr val="D9E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 bwMode="auto">
          <a:xfrm>
            <a:off x="278384" y="1232452"/>
            <a:ext cx="5901447" cy="3392557"/>
          </a:xfrm>
          <a:prstGeom prst="rect">
            <a:avLst/>
          </a:prstGeom>
          <a:solidFill>
            <a:srgbClr val="E0F4EF"/>
          </a:solidFill>
          <a:ln w="28575">
            <a:solidFill>
              <a:srgbClr val="0C23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 bwMode="auto">
          <a:xfrm>
            <a:off x="0" y="72428"/>
            <a:ext cx="12192000" cy="1325563"/>
          </a:xfrm>
        </p:spPr>
        <p:txBody>
          <a:bodyPr/>
          <a:lstStyle/>
          <a:p>
            <a:pPr algn="ctr">
              <a:defRPr/>
            </a:pPr>
            <a:r>
              <a:rPr lang="fr-FR" sz="4800">
                <a:solidFill>
                  <a:srgbClr val="0C2340"/>
                </a:solidFill>
                <a:latin typeface="+mn-lt"/>
              </a:rPr>
              <a:t>4. Porteur du projet</a:t>
            </a:r>
            <a:endParaRPr/>
          </a:p>
        </p:txBody>
      </p:sp>
      <p:sp>
        <p:nvSpPr>
          <p:cNvPr id="7" name="ZoneTexte 6"/>
          <p:cNvSpPr>
            <a:spLocks/>
          </p:cNvSpPr>
          <p:nvPr/>
        </p:nvSpPr>
        <p:spPr bwMode="auto">
          <a:xfrm>
            <a:off x="363836" y="1325563"/>
            <a:ext cx="5815995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 dirty="0">
                <a:latin typeface="+mj-lt"/>
              </a:rPr>
              <a:t>Établissement/Entreprise : </a:t>
            </a:r>
            <a:endParaRPr dirty="0"/>
          </a:p>
          <a:p>
            <a:pPr>
              <a:defRPr/>
            </a:pPr>
            <a:r>
              <a:rPr lang="fr-FR" sz="2000" dirty="0">
                <a:latin typeface="+mj-lt"/>
              </a:rPr>
              <a:t>Laboratoire : </a:t>
            </a:r>
            <a:endParaRPr dirty="0"/>
          </a:p>
          <a:p>
            <a:pPr>
              <a:lnSpc>
                <a:spcPct val="150000"/>
              </a:lnSpc>
              <a:defRPr/>
            </a:pPr>
            <a:r>
              <a:rPr lang="fr-FR" sz="2000" dirty="0">
                <a:latin typeface="+mj-lt"/>
              </a:rPr>
              <a:t>Nom : </a:t>
            </a:r>
            <a:endParaRPr dirty="0"/>
          </a:p>
          <a:p>
            <a:pPr>
              <a:defRPr/>
            </a:pPr>
            <a:r>
              <a:rPr lang="fr-FR" sz="2000" dirty="0">
                <a:latin typeface="+mj-lt"/>
              </a:rPr>
              <a:t>Prénom : </a:t>
            </a:r>
            <a:endParaRPr dirty="0"/>
          </a:p>
          <a:p>
            <a:pPr>
              <a:defRPr/>
            </a:pPr>
            <a:r>
              <a:rPr lang="fr-FR" sz="2000" dirty="0">
                <a:latin typeface="+mj-lt"/>
              </a:rPr>
              <a:t>Adresse mail : </a:t>
            </a:r>
            <a:endParaRPr dirty="0"/>
          </a:p>
          <a:p>
            <a:pPr>
              <a:lnSpc>
                <a:spcPct val="150000"/>
              </a:lnSpc>
              <a:defRPr/>
            </a:pPr>
            <a:r>
              <a:rPr lang="fr-FR" sz="2000" dirty="0">
                <a:latin typeface="+mj-lt"/>
              </a:rPr>
              <a:t>Téléphone fixe : </a:t>
            </a:r>
            <a:endParaRPr dirty="0"/>
          </a:p>
          <a:p>
            <a:pPr>
              <a:defRPr/>
            </a:pPr>
            <a:r>
              <a:rPr lang="fr-FR" sz="2000" dirty="0">
                <a:latin typeface="+mj-lt"/>
              </a:rPr>
              <a:t>Téléphone portable : </a:t>
            </a:r>
            <a:endParaRPr dirty="0"/>
          </a:p>
          <a:p>
            <a:pPr>
              <a:defRPr/>
            </a:pPr>
            <a:r>
              <a:rPr lang="fr-FR" sz="2000" dirty="0">
                <a:latin typeface="+mj-lt"/>
              </a:rPr>
              <a:t>Lien CV : </a:t>
            </a:r>
            <a:endParaRPr dirty="0"/>
          </a:p>
          <a:p>
            <a:pPr>
              <a:lnSpc>
                <a:spcPct val="150000"/>
              </a:lnSpc>
              <a:defRPr/>
            </a:pPr>
            <a:r>
              <a:rPr lang="fr-FR" sz="2000" dirty="0">
                <a:latin typeface="+mj-lt"/>
              </a:rPr>
              <a:t>Co-inventeurs/auteurs : </a:t>
            </a:r>
            <a:endParaRPr dirty="0"/>
          </a:p>
        </p:txBody>
      </p:sp>
      <p:sp>
        <p:nvSpPr>
          <p:cNvPr id="8" name="ZoneTexte 7"/>
          <p:cNvSpPr>
            <a:spLocks/>
          </p:cNvSpPr>
          <p:nvPr/>
        </p:nvSpPr>
        <p:spPr bwMode="auto">
          <a:xfrm>
            <a:off x="6230707" y="1325563"/>
            <a:ext cx="5512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 b="1"/>
              <a:t>Si différent du porteur :</a:t>
            </a:r>
            <a:endParaRPr/>
          </a:p>
        </p:txBody>
      </p:sp>
      <p:sp>
        <p:nvSpPr>
          <p:cNvPr id="9" name="ZoneTexte 8"/>
          <p:cNvSpPr>
            <a:spLocks/>
          </p:cNvSpPr>
          <p:nvPr/>
        </p:nvSpPr>
        <p:spPr bwMode="auto">
          <a:xfrm>
            <a:off x="6301953" y="1918117"/>
            <a:ext cx="589004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400"/>
              <a:t>Représentant du projet pendant l’événement</a:t>
            </a:r>
            <a:endParaRPr/>
          </a:p>
          <a:p>
            <a:pPr>
              <a:defRPr/>
            </a:pPr>
            <a:endParaRPr lang="fr-FR" sz="2000">
              <a:latin typeface="Helvetica"/>
            </a:endParaRPr>
          </a:p>
          <a:p>
            <a:pPr>
              <a:lnSpc>
                <a:spcPct val="150000"/>
              </a:lnSpc>
              <a:defRPr/>
            </a:pPr>
            <a:r>
              <a:rPr lang="fr-FR" sz="2000">
                <a:latin typeface="+mj-lt"/>
              </a:rPr>
              <a:t>Etablissement : </a:t>
            </a:r>
            <a:endParaRPr/>
          </a:p>
          <a:p>
            <a:pPr>
              <a:defRPr/>
            </a:pPr>
            <a:r>
              <a:rPr lang="fr-FR" sz="2000">
                <a:latin typeface="+mj-lt"/>
              </a:rPr>
              <a:t>Laboratoire : </a:t>
            </a:r>
            <a:endParaRPr/>
          </a:p>
          <a:p>
            <a:pPr>
              <a:defRPr/>
            </a:pPr>
            <a:endParaRPr lang="fr-FR" sz="2000">
              <a:latin typeface="+mj-lt"/>
            </a:endParaRPr>
          </a:p>
          <a:p>
            <a:pPr>
              <a:lnSpc>
                <a:spcPct val="150000"/>
              </a:lnSpc>
              <a:defRPr/>
            </a:pPr>
            <a:r>
              <a:rPr lang="fr-FR" sz="2000">
                <a:latin typeface="+mj-lt"/>
              </a:rPr>
              <a:t>Nom : </a:t>
            </a:r>
            <a:endParaRPr/>
          </a:p>
          <a:p>
            <a:pPr>
              <a:defRPr/>
            </a:pPr>
            <a:r>
              <a:rPr lang="fr-FR" sz="2000">
                <a:latin typeface="+mj-lt"/>
              </a:rPr>
              <a:t>Prénom :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2000">
                <a:latin typeface="+mj-lt"/>
              </a:rPr>
              <a:t>Adresse mail :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2000">
                <a:latin typeface="+mj-lt"/>
              </a:rPr>
              <a:t>Téléphone fixe : </a:t>
            </a:r>
            <a:endParaRPr/>
          </a:p>
          <a:p>
            <a:pPr>
              <a:defRPr/>
            </a:pPr>
            <a:r>
              <a:rPr lang="fr-FR" sz="2000">
                <a:latin typeface="+mj-lt"/>
              </a:rPr>
              <a:t>Téléphone portable : </a:t>
            </a:r>
            <a:endParaRPr/>
          </a:p>
        </p:txBody>
      </p:sp>
      <p:sp>
        <p:nvSpPr>
          <p:cNvPr id="10" name="Rectangle 9"/>
          <p:cNvSpPr/>
          <p:nvPr/>
        </p:nvSpPr>
        <p:spPr bwMode="auto">
          <a:xfrm>
            <a:off x="227507" y="5184717"/>
            <a:ext cx="5952324" cy="861642"/>
          </a:xfrm>
          <a:prstGeom prst="rect">
            <a:avLst/>
          </a:prstGeom>
          <a:solidFill>
            <a:srgbClr val="E0F4EF"/>
          </a:solidFill>
          <a:ln w="28575">
            <a:solidFill>
              <a:srgbClr val="0C23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ZoneTexte 10"/>
          <p:cNvSpPr>
            <a:spLocks/>
          </p:cNvSpPr>
          <p:nvPr/>
        </p:nvSpPr>
        <p:spPr bwMode="auto">
          <a:xfrm>
            <a:off x="227507" y="4625009"/>
            <a:ext cx="4477015" cy="547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200"/>
              <a:t>Contact valorisation de la structure :</a:t>
            </a:r>
            <a:endParaRPr/>
          </a:p>
        </p:txBody>
      </p:sp>
      <p:sp>
        <p:nvSpPr>
          <p:cNvPr id="12" name="ZoneTexte 11"/>
          <p:cNvSpPr>
            <a:spLocks/>
          </p:cNvSpPr>
          <p:nvPr/>
        </p:nvSpPr>
        <p:spPr bwMode="auto">
          <a:xfrm>
            <a:off x="311338" y="5181796"/>
            <a:ext cx="5784662" cy="81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latin typeface="+mj-lt"/>
              </a:rPr>
              <a:t>Nom : 			Téléphone :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2000">
                <a:latin typeface="+mj-lt"/>
              </a:rPr>
              <a:t>Adresse mail :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994456" y="2838333"/>
            <a:ext cx="8222974" cy="11131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 bwMode="auto">
          <a:xfrm>
            <a:off x="0" y="102889"/>
            <a:ext cx="12192000" cy="1325563"/>
          </a:xfrm>
        </p:spPr>
        <p:txBody>
          <a:bodyPr/>
          <a:lstStyle/>
          <a:p>
            <a:pPr algn="ctr">
              <a:defRPr/>
            </a:pPr>
            <a:r>
              <a:rPr lang="fr-FR" sz="4800" dirty="0">
                <a:solidFill>
                  <a:srgbClr val="0C2340"/>
                </a:solidFill>
                <a:latin typeface="+mn-lt"/>
              </a:rPr>
              <a:t>Date limite de candidature</a:t>
            </a:r>
            <a:endParaRPr dirty="0"/>
          </a:p>
        </p:txBody>
      </p:sp>
      <p:sp>
        <p:nvSpPr>
          <p:cNvPr id="6" name="ZoneTexte 5"/>
          <p:cNvSpPr>
            <a:spLocks/>
          </p:cNvSpPr>
          <p:nvPr/>
        </p:nvSpPr>
        <p:spPr bwMode="auto">
          <a:xfrm>
            <a:off x="1512570" y="1729466"/>
            <a:ext cx="916686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800" dirty="0"/>
              <a:t>À retourner à l’adresse </a:t>
            </a:r>
            <a:endParaRPr dirty="0"/>
          </a:p>
          <a:p>
            <a:pPr algn="ctr">
              <a:defRPr/>
            </a:pPr>
            <a:r>
              <a:rPr lang="fr-FR" sz="2800" u="sng" dirty="0">
                <a:hlinkClick r:id="rId2"/>
              </a:rPr>
              <a:t>bourseauxtechnos@imt-grandest.fr</a:t>
            </a:r>
            <a:r>
              <a:rPr lang="fr-FR" sz="2800" dirty="0"/>
              <a:t> une fois complété</a:t>
            </a:r>
            <a:endParaRPr dirty="0"/>
          </a:p>
          <a:p>
            <a:pPr algn="ctr">
              <a:defRPr/>
            </a:pPr>
            <a:endParaRPr lang="fr-FR" sz="2800" dirty="0"/>
          </a:p>
          <a:p>
            <a:pPr algn="ctr">
              <a:defRPr/>
            </a:pPr>
            <a:r>
              <a:rPr lang="fr-FR" sz="4000" dirty="0"/>
              <a:t>Avant le Lundi 24 Avril, 23.59.</a:t>
            </a:r>
            <a:endParaRPr dirty="0"/>
          </a:p>
        </p:txBody>
      </p:sp>
      <p:sp>
        <p:nvSpPr>
          <p:cNvPr id="7" name="ZoneTexte 6"/>
          <p:cNvSpPr>
            <a:spLocks/>
          </p:cNvSpPr>
          <p:nvPr/>
        </p:nvSpPr>
        <p:spPr bwMode="auto">
          <a:xfrm>
            <a:off x="2166257" y="4398663"/>
            <a:ext cx="785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dirty="0">
                <a:latin typeface="+mj-lt"/>
              </a:rPr>
              <a:t>Pour tout question ou renseignement complémentaire, </a:t>
            </a:r>
            <a:endParaRPr sz="1200" dirty="0"/>
          </a:p>
          <a:p>
            <a:pPr algn="ctr">
              <a:defRPr/>
            </a:pPr>
            <a:r>
              <a:rPr lang="fr-FR" sz="1200" dirty="0">
                <a:latin typeface="+mj-lt"/>
              </a:rPr>
              <a:t>veuillez contacter Denis Abraham à l’adresse </a:t>
            </a:r>
            <a:endParaRPr sz="1200" dirty="0"/>
          </a:p>
          <a:p>
            <a:pPr algn="ctr">
              <a:defRPr/>
            </a:pPr>
            <a:r>
              <a:rPr lang="fr-FR" sz="1200" u="sng" dirty="0">
                <a:latin typeface="+mj-lt"/>
                <a:hlinkClick r:id="rId2"/>
              </a:rPr>
              <a:t>bourseauxtechnos@imt-grandest.fr</a:t>
            </a:r>
            <a:r>
              <a:rPr lang="fr-FR" sz="1200" dirty="0">
                <a:latin typeface="+mj-lt"/>
              </a:rPr>
              <a:t> </a:t>
            </a:r>
            <a:endParaRPr sz="1200" dirty="0"/>
          </a:p>
          <a:p>
            <a:pPr algn="ctr">
              <a:defRPr/>
            </a:pPr>
            <a:r>
              <a:rPr lang="fr-FR" sz="1200" dirty="0">
                <a:latin typeface="+mj-lt"/>
              </a:rPr>
              <a:t>ou par téléphone au 06 28 71 41 39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91344" y="5157192"/>
            <a:ext cx="11809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FF0000"/>
                </a:solidFill>
              </a:rPr>
              <a:t>Les informations recueillies sont indispensables pour assurer la gestion des inscriptions (communication avec les personnes, organisation de l'évènement) par l'IMT Grand Est. </a:t>
            </a:r>
          </a:p>
          <a:p>
            <a:pPr algn="ctr"/>
            <a:r>
              <a:rPr lang="fr-FR" sz="900" b="1" dirty="0">
                <a:solidFill>
                  <a:srgbClr val="FF0000"/>
                </a:solidFill>
              </a:rPr>
              <a:t>La base légale de ce traitement est le consentement (Article 6 1. a) du RGPD. Les données collectées et traitées sont les données d'identité, les coordonnées personnelles ou professionnelles. </a:t>
            </a:r>
          </a:p>
          <a:p>
            <a:pPr algn="ctr"/>
            <a:r>
              <a:rPr lang="fr-FR" sz="900" b="1" dirty="0">
                <a:solidFill>
                  <a:srgbClr val="FF0000"/>
                </a:solidFill>
              </a:rPr>
              <a:t>Le traitement ne prévoit pas de prise de décision automatisée. Aucun transfert des données hors Union européenne n'est réalisé. </a:t>
            </a:r>
          </a:p>
          <a:p>
            <a:pPr algn="ctr"/>
            <a:r>
              <a:rPr lang="fr-FR" sz="900" b="1" dirty="0">
                <a:solidFill>
                  <a:srgbClr val="FF0000"/>
                </a:solidFill>
              </a:rPr>
              <a:t>Les données seront traitées par les porteurs de la Bourse aux Technologies du 25 Mai 2023, accueillie à l’École Nationale Supérieure de Géologie – Université de Lorraine. Elles pourront être conservées jusqu'à 3 ans après l'inscription. </a:t>
            </a:r>
          </a:p>
          <a:p>
            <a:pPr algn="ctr"/>
            <a:r>
              <a:rPr lang="fr-FR" sz="900" b="1" dirty="0">
                <a:solidFill>
                  <a:srgbClr val="FF0000"/>
                </a:solidFill>
              </a:rPr>
              <a:t>L'Université de Lorraine met en œuvre des mesures de sécurité appropriées. Vous disposez de droits d'accès, rectification et suppression de vos données. Vous pouvez également demander la limitation du traitement. </a:t>
            </a:r>
          </a:p>
          <a:p>
            <a:pPr algn="ctr"/>
            <a:r>
              <a:rPr lang="fr-FR" sz="900" b="1" dirty="0">
                <a:solidFill>
                  <a:srgbClr val="FF0000"/>
                </a:solidFill>
              </a:rPr>
              <a:t>Pour les exercer veuillez adresser votre demande à : bourseauxtechnos@imt-grandest.fr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</TotalTime>
  <Words>780</Words>
  <Application>Microsoft Office PowerPoint</Application>
  <DocSecurity>0</DocSecurity>
  <PresentationFormat>Grand écran</PresentationFormat>
  <Paragraphs>137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20" baseType="lpstr">
      <vt:lpstr>Archer Bold</vt:lpstr>
      <vt:lpstr>Archer Book</vt:lpstr>
      <vt:lpstr>Archer Light</vt:lpstr>
      <vt:lpstr>Arial</vt:lpstr>
      <vt:lpstr>Calibri</vt:lpstr>
      <vt:lpstr>Calibri Light</vt:lpstr>
      <vt:lpstr>Helvetica</vt:lpstr>
      <vt:lpstr>OpenSymbol</vt:lpstr>
      <vt:lpstr>Times New Roman</vt:lpstr>
      <vt:lpstr>Wingdings</vt:lpstr>
      <vt:lpstr>Thème Office</vt:lpstr>
      <vt:lpstr>Présentation PowerPoint</vt:lpstr>
      <vt:lpstr>Présentation PowerPoint</vt:lpstr>
      <vt:lpstr>Votre dossier de candidature</vt:lpstr>
      <vt:lpstr>1. a. Description de votre proposition</vt:lpstr>
      <vt:lpstr>1. b. Catégorie et mots-clés</vt:lpstr>
      <vt:lpstr>2. Application – Cas d’usage</vt:lpstr>
      <vt:lpstr>3. Modèle de transfert</vt:lpstr>
      <vt:lpstr>4. Porteur du projet</vt:lpstr>
      <vt:lpstr>Date limite de candidature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patrick1.dalle@free.fr</dc:creator>
  <cp:keywords/>
  <dc:description/>
  <cp:lastModifiedBy>Sebastien Monnier</cp:lastModifiedBy>
  <cp:revision>89</cp:revision>
  <dcterms:created xsi:type="dcterms:W3CDTF">2019-04-10T10:12:30Z</dcterms:created>
  <dcterms:modified xsi:type="dcterms:W3CDTF">2023-04-19T14:52:30Z</dcterms:modified>
  <cp:category/>
  <dc:identifier/>
  <cp:contentStatus/>
  <dc:language/>
  <cp:version/>
</cp:coreProperties>
</file>