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7" r:id="rId2"/>
    <p:sldId id="275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12192000"/>
  <p:defaultTextStyle>
    <a:defPPr>
      <a:defRPr lang="fr-FR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48" y="13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611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611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366586-CCF2-49F0-B6E1-30FE4FF7F8A4}" type="datetimeFigureOut">
              <a:rPr lang="fr-FR" smtClean="0"/>
              <a:t>19/04/2023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-228600" y="1524000"/>
            <a:ext cx="7315200" cy="4114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5867400"/>
            <a:ext cx="5486400" cy="48006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11580813"/>
            <a:ext cx="2971800" cy="611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11580813"/>
            <a:ext cx="2971800" cy="611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A2E5FE-D326-42B5-87BA-493D4465532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5505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5A9239-1B44-4C64-992C-5E890656BE3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4522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jp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Sous-titr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  <a:endParaRPr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74D9A89-7441-4422-9BF5-5F3A6424534C}" type="datetimeFigureOut">
              <a:rPr lang="fr-FR"/>
              <a:t>19/04/2023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0BC4BAB-6911-43F3-9179-65D30C025516}" type="slidenum">
              <a:rPr/>
              <a:t>‹N°›</a:t>
            </a:fld>
            <a:endParaRPr lang="fr-FR"/>
          </a:p>
        </p:txBody>
      </p:sp>
      <p:pic>
        <p:nvPicPr>
          <p:cNvPr id="9" name="Image 6" descr="Une image contenant animal&#10;&#10;Description générée automatiquement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-13064" y="3396297"/>
            <a:ext cx="12205063" cy="3461701"/>
          </a:xfrm>
          <a:prstGeom prst="rect">
            <a:avLst/>
          </a:prstGeom>
        </p:spPr>
      </p:pic>
      <p:pic>
        <p:nvPicPr>
          <p:cNvPr id="10" name="Graphique 7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6421904" y="475659"/>
            <a:ext cx="3338731" cy="1320440"/>
          </a:xfrm>
          <a:prstGeom prst="rect">
            <a:avLst/>
          </a:prstGeom>
        </p:spPr>
      </p:pic>
      <p:pic>
        <p:nvPicPr>
          <p:cNvPr id="11" name="Image 8"/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2362199" y="-80115"/>
            <a:ext cx="3604616" cy="2404956"/>
          </a:xfrm>
          <a:prstGeom prst="rect">
            <a:avLst/>
          </a:prstGeom>
        </p:spPr>
      </p:pic>
      <p:grpSp>
        <p:nvGrpSpPr>
          <p:cNvPr id="12" name="Groupe 13"/>
          <p:cNvGrpSpPr/>
          <p:nvPr userDrawn="1"/>
        </p:nvGrpSpPr>
        <p:grpSpPr bwMode="auto">
          <a:xfrm>
            <a:off x="580600" y="2381567"/>
            <a:ext cx="11116026" cy="740263"/>
            <a:chOff x="580600" y="2381567"/>
            <a:chExt cx="11116026" cy="740263"/>
          </a:xfrm>
        </p:grpSpPr>
        <p:pic>
          <p:nvPicPr>
            <p:cNvPr id="13" name="Image 14" descr="Une image contenant capture d’écran&#10;&#10;Description générée automatiquement"/>
            <p:cNvPicPr>
              <a:picLocks noChangeAspect="1"/>
            </p:cNvPicPr>
            <p:nvPr/>
          </p:nvPicPr>
          <p:blipFill>
            <a:blip r:embed="rId5"/>
            <a:stretch/>
          </p:blipFill>
          <p:spPr bwMode="auto">
            <a:xfrm>
              <a:off x="10259751" y="2588026"/>
              <a:ext cx="1436875" cy="502616"/>
            </a:xfrm>
            <a:prstGeom prst="rect">
              <a:avLst/>
            </a:prstGeom>
          </p:spPr>
        </p:pic>
        <p:pic>
          <p:nvPicPr>
            <p:cNvPr id="14" name="Image 15"/>
            <p:cNvPicPr>
              <a:picLocks noChangeAspect="1"/>
            </p:cNvPicPr>
            <p:nvPr/>
          </p:nvPicPr>
          <p:blipFill>
            <a:blip r:embed="rId6"/>
            <a:stretch/>
          </p:blipFill>
          <p:spPr bwMode="auto">
            <a:xfrm>
              <a:off x="8135591" y="2528011"/>
              <a:ext cx="1436876" cy="593819"/>
            </a:xfrm>
            <a:prstGeom prst="rect">
              <a:avLst/>
            </a:prstGeom>
          </p:spPr>
        </p:pic>
        <p:pic>
          <p:nvPicPr>
            <p:cNvPr id="15" name="Image 16"/>
            <p:cNvPicPr>
              <a:picLocks noChangeAspect="1"/>
            </p:cNvPicPr>
            <p:nvPr/>
          </p:nvPicPr>
          <p:blipFill>
            <a:blip r:embed="rId7"/>
            <a:stretch/>
          </p:blipFill>
          <p:spPr bwMode="auto">
            <a:xfrm>
              <a:off x="2067657" y="2421313"/>
              <a:ext cx="1327924" cy="654958"/>
            </a:xfrm>
            <a:prstGeom prst="rect">
              <a:avLst/>
            </a:prstGeom>
          </p:spPr>
        </p:pic>
        <p:pic>
          <p:nvPicPr>
            <p:cNvPr id="16" name="Graphique 17"/>
            <p:cNvPicPr>
              <a:picLocks noChangeAspect="1"/>
            </p:cNvPicPr>
            <p:nvPr/>
          </p:nvPicPr>
          <p:blipFill>
            <a:blip r:embed="rId8"/>
            <a:stretch/>
          </p:blipFill>
          <p:spPr bwMode="auto">
            <a:xfrm>
              <a:off x="580600" y="2381567"/>
              <a:ext cx="998872" cy="654962"/>
            </a:xfrm>
            <a:prstGeom prst="rect">
              <a:avLst/>
            </a:prstGeom>
          </p:spPr>
        </p:pic>
        <p:pic>
          <p:nvPicPr>
            <p:cNvPr id="17" name="Graphique 18"/>
            <p:cNvPicPr>
              <a:picLocks noChangeAspect="1"/>
            </p:cNvPicPr>
            <p:nvPr/>
          </p:nvPicPr>
          <p:blipFill>
            <a:blip r:embed="rId9"/>
            <a:stretch/>
          </p:blipFill>
          <p:spPr bwMode="auto">
            <a:xfrm>
              <a:off x="4029130" y="2394310"/>
              <a:ext cx="677078" cy="681959"/>
            </a:xfrm>
            <a:prstGeom prst="rect">
              <a:avLst/>
            </a:prstGeom>
          </p:spPr>
        </p:pic>
        <p:pic>
          <p:nvPicPr>
            <p:cNvPr id="18" name="Image 19"/>
            <p:cNvPicPr>
              <a:picLocks noChangeAspect="1"/>
            </p:cNvPicPr>
            <p:nvPr/>
          </p:nvPicPr>
          <p:blipFill>
            <a:blip r:embed="rId10"/>
            <a:stretch/>
          </p:blipFill>
          <p:spPr bwMode="auto">
            <a:xfrm>
              <a:off x="5393491" y="2446984"/>
              <a:ext cx="2054815" cy="629287"/>
            </a:xfrm>
            <a:prstGeom prst="rect">
              <a:avLst/>
            </a:prstGeom>
          </p:spPr>
        </p:pic>
      </p:grpSp>
      <p:pic>
        <p:nvPicPr>
          <p:cNvPr id="19" name="Graphique 25"/>
          <p:cNvPicPr>
            <a:picLocks noChangeAspect="1"/>
          </p:cNvPicPr>
          <p:nvPr userDrawn="1"/>
        </p:nvPicPr>
        <p:blipFill>
          <a:blip r:embed="rId11"/>
          <a:stretch/>
        </p:blipFill>
        <p:spPr bwMode="auto">
          <a:xfrm>
            <a:off x="3376875" y="5929027"/>
            <a:ext cx="1887568" cy="661337"/>
          </a:xfrm>
          <a:prstGeom prst="rect">
            <a:avLst/>
          </a:prstGeom>
        </p:spPr>
      </p:pic>
      <p:pic>
        <p:nvPicPr>
          <p:cNvPr id="20" name="Image 26"/>
          <p:cNvPicPr>
            <a:picLocks noChangeAspect="1"/>
          </p:cNvPicPr>
          <p:nvPr userDrawn="1"/>
        </p:nvPicPr>
        <p:blipFill>
          <a:blip r:embed="rId12"/>
          <a:stretch/>
        </p:blipFill>
        <p:spPr bwMode="auto">
          <a:xfrm>
            <a:off x="5895621" y="5938237"/>
            <a:ext cx="1748990" cy="661337"/>
          </a:xfrm>
          <a:prstGeom prst="rect">
            <a:avLst/>
          </a:prstGeom>
        </p:spPr>
      </p:pic>
      <p:sp>
        <p:nvSpPr>
          <p:cNvPr id="21" name="ZoneTexte 27"/>
          <p:cNvSpPr>
            <a:spLocks noAdjustHandles="1"/>
          </p:cNvSpPr>
          <p:nvPr userDrawn="1"/>
        </p:nvSpPr>
        <p:spPr bwMode="auto">
          <a:xfrm>
            <a:off x="6798381" y="3189476"/>
            <a:ext cx="39280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2800" b="1">
                <a:latin typeface="+mj-lt"/>
              </a:rPr>
              <a:t>Jeudi 21 novembre 2019</a:t>
            </a:r>
            <a:endParaRPr/>
          </a:p>
        </p:txBody>
      </p:sp>
      <p:pic>
        <p:nvPicPr>
          <p:cNvPr id="22" name="Graphique 28"/>
          <p:cNvPicPr>
            <a:picLocks noChangeAspect="1"/>
          </p:cNvPicPr>
          <p:nvPr userDrawn="1"/>
        </p:nvPicPr>
        <p:blipFill>
          <a:blip r:embed="rId13"/>
          <a:stretch/>
        </p:blipFill>
        <p:spPr bwMode="auto">
          <a:xfrm>
            <a:off x="858129" y="5765419"/>
            <a:ext cx="1887568" cy="990730"/>
          </a:xfrm>
          <a:prstGeom prst="rect">
            <a:avLst/>
          </a:prstGeom>
        </p:spPr>
      </p:pic>
      <p:cxnSp>
        <p:nvCxnSpPr>
          <p:cNvPr id="23" name="Connecteur droit 20"/>
          <p:cNvCxnSpPr>
            <a:cxnSpLocks/>
          </p:cNvCxnSpPr>
          <p:nvPr userDrawn="1"/>
        </p:nvCxnSpPr>
        <p:spPr bwMode="auto">
          <a:xfrm>
            <a:off x="5539409" y="3429000"/>
            <a:ext cx="3215020" cy="3161364"/>
          </a:xfrm>
          <a:prstGeom prst="line">
            <a:avLst/>
          </a:prstGeom>
          <a:ln w="28575">
            <a:solidFill>
              <a:srgbClr val="0C23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1"/>
          <p:cNvCxnSpPr>
            <a:cxnSpLocks/>
          </p:cNvCxnSpPr>
          <p:nvPr userDrawn="1"/>
        </p:nvCxnSpPr>
        <p:spPr bwMode="auto">
          <a:xfrm flipH="1">
            <a:off x="8762423" y="3429000"/>
            <a:ext cx="3140766" cy="3161364"/>
          </a:xfrm>
          <a:prstGeom prst="line">
            <a:avLst/>
          </a:prstGeom>
          <a:ln w="28575">
            <a:solidFill>
              <a:srgbClr val="0C23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2"/>
          <p:cNvCxnSpPr>
            <a:cxnSpLocks/>
          </p:cNvCxnSpPr>
          <p:nvPr userDrawn="1"/>
        </p:nvCxnSpPr>
        <p:spPr bwMode="auto">
          <a:xfrm>
            <a:off x="5539409" y="3443783"/>
            <a:ext cx="1258972" cy="1"/>
          </a:xfrm>
          <a:prstGeom prst="line">
            <a:avLst/>
          </a:prstGeom>
          <a:ln w="28575">
            <a:solidFill>
              <a:srgbClr val="0C23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7"/>
          <p:cNvCxnSpPr>
            <a:cxnSpLocks/>
          </p:cNvCxnSpPr>
          <p:nvPr userDrawn="1"/>
        </p:nvCxnSpPr>
        <p:spPr bwMode="auto">
          <a:xfrm>
            <a:off x="10668000" y="3429000"/>
            <a:ext cx="1235189" cy="14784"/>
          </a:xfrm>
          <a:prstGeom prst="line">
            <a:avLst/>
          </a:prstGeom>
          <a:ln w="28575">
            <a:solidFill>
              <a:srgbClr val="0C23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8"/>
          <p:cNvSpPr>
            <a:spLocks noAdjustHandles="1"/>
          </p:cNvSpPr>
          <p:nvPr userDrawn="1"/>
        </p:nvSpPr>
        <p:spPr bwMode="auto">
          <a:xfrm>
            <a:off x="6798381" y="3889843"/>
            <a:ext cx="39280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3600" b="1"/>
              <a:t>Intelligence </a:t>
            </a:r>
            <a:endParaRPr/>
          </a:p>
          <a:p>
            <a:pPr algn="ctr">
              <a:defRPr/>
            </a:pPr>
            <a:r>
              <a:rPr lang="fr-FR" sz="3600" b="1"/>
              <a:t>Artificielle</a:t>
            </a:r>
            <a:endParaRPr/>
          </a:p>
        </p:txBody>
      </p:sp>
    </p:spTree>
  </p:cSld>
  <p:clrMapOvr>
    <a:masterClrMapping/>
  </p:clrMapOvr>
  <p:hf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Image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pour une image 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74D9A89-7441-4422-9BF5-5F3A6424534C}" type="datetimeFigureOut">
              <a:rPr lang="fr-FR"/>
              <a:t>19/04/2023</a:t>
            </a:fld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0BC4BAB-6911-43F3-9179-65D30C025516}" type="slidenum">
              <a:rPr/>
              <a:t>‹N°›</a:t>
            </a:fld>
            <a:endParaRPr lang="fr-FR"/>
          </a:p>
        </p:txBody>
      </p:sp>
    </p:spTree>
  </p:cSld>
  <p:clrMapOvr>
    <a:masterClrMapping/>
  </p:clrMapOvr>
  <p:hf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re et texte vertica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u texte vertical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74D9A89-7441-4422-9BF5-5F3A6424534C}" type="datetimeFigureOut">
              <a:rPr lang="fr-FR"/>
              <a:t>19/04/2023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0BC4BAB-6911-43F3-9179-65D30C025516}" type="slidenum">
              <a:rPr/>
              <a:t>‹N°›</a:t>
            </a:fld>
            <a:endParaRPr lang="fr-FR"/>
          </a:p>
        </p:txBody>
      </p:sp>
    </p:spTree>
  </p:cSld>
  <p:clrMapOvr>
    <a:masterClrMapping/>
  </p:clrMapOvr>
  <p:hf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Titre vertical et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vertical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u texte vertical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74D9A89-7441-4422-9BF5-5F3A6424534C}" type="datetimeFigureOut">
              <a:rPr lang="fr-FR"/>
              <a:t>19/04/2023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0BC4BAB-6911-43F3-9179-65D30C025516}" type="slidenum">
              <a:rPr/>
              <a:t>‹N°›</a:t>
            </a:fld>
            <a:endParaRPr lang="fr-FR"/>
          </a:p>
        </p:txBody>
      </p:sp>
    </p:spTree>
  </p:cSld>
  <p:clrMapOvr>
    <a:masterClrMapping/>
  </p:clrMapOvr>
  <p:hf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Disposition personnalisé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e la date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74D9A89-7441-4422-9BF5-5F3A6424534C}" type="datetimeFigureOut">
              <a:rPr lang="fr-FR"/>
              <a:t>19/04/2023</a:t>
            </a:fld>
            <a:endParaRPr lang="fr-FR"/>
          </a:p>
        </p:txBody>
      </p:sp>
      <p:sp>
        <p:nvSpPr>
          <p:cNvPr id="6" name="Espace réservé du pied de page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0BC4BAB-6911-43F3-9179-65D30C025516}" type="slidenum">
              <a:rPr/>
              <a:t>‹N°›</a:t>
            </a:fld>
            <a:endParaRPr lang="fr-FR"/>
          </a:p>
        </p:txBody>
      </p:sp>
    </p:spTree>
  </p:cSld>
  <p:clrMapOvr>
    <a:masterClrMapping/>
  </p:clrMapOvr>
  <p:hf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6" name="Rectangle 9"/>
          <p:cNvSpPr/>
          <p:nvPr userDrawn="1"/>
        </p:nvSpPr>
        <p:spPr bwMode="auto">
          <a:xfrm>
            <a:off x="0" y="6180536"/>
            <a:ext cx="12201525" cy="704848"/>
          </a:xfrm>
          <a:prstGeom prst="rect">
            <a:avLst/>
          </a:prstGeom>
          <a:solidFill>
            <a:schemeClr val="accent1">
              <a:lumMod val="60000"/>
              <a:lumOff val="40000"/>
              <a:alpha val="6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7" name="Graphique 10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1395422" y="6213841"/>
            <a:ext cx="1628756" cy="644159"/>
          </a:xfrm>
          <a:prstGeom prst="rect">
            <a:avLst/>
          </a:prstGeom>
        </p:spPr>
      </p:pic>
      <p:pic>
        <p:nvPicPr>
          <p:cNvPr id="8" name="Image 11"/>
          <p:cNvPicPr>
            <a:picLocks noChangeAspect="1"/>
          </p:cNvPicPr>
          <p:nvPr userDrawn="1"/>
        </p:nvPicPr>
        <p:blipFill>
          <a:blip r:embed="rId3"/>
          <a:stretch/>
        </p:blipFill>
        <p:spPr bwMode="auto">
          <a:xfrm>
            <a:off x="-227617" y="5949306"/>
            <a:ext cx="1758465" cy="1173227"/>
          </a:xfrm>
          <a:prstGeom prst="rect">
            <a:avLst/>
          </a:prstGeom>
        </p:spPr>
      </p:pic>
    </p:spTree>
  </p:cSld>
  <p:clrMapOvr>
    <a:masterClrMapping/>
  </p:clrMapOvr>
  <p:hf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Titr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74D9A89-7441-4422-9BF5-5F3A6424534C}" type="datetimeFigureOut">
              <a:rPr lang="fr-FR"/>
              <a:t>19/04/2023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0BC4BAB-6911-43F3-9179-65D30C025516}" type="slidenum">
              <a:rPr/>
              <a:t>‹N°›</a:t>
            </a:fld>
            <a:endParaRPr lang="fr-FR"/>
          </a:p>
        </p:txBody>
      </p:sp>
    </p:spTree>
  </p:cSld>
  <p:clrMapOvr>
    <a:masterClrMapping/>
  </p:clrMapOvr>
  <p:hf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Deux contenu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u contenu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6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74D9A89-7441-4422-9BF5-5F3A6424534C}" type="datetimeFigureOut">
              <a:rPr lang="fr-FR"/>
              <a:t>19/04/2023</a:t>
            </a:fld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0BC4BAB-6911-43F3-9179-65D30C025516}" type="slidenum">
              <a:rPr/>
              <a:t>‹N°›</a:t>
            </a:fld>
            <a:endParaRPr lang="fr-FR"/>
          </a:p>
        </p:txBody>
      </p:sp>
    </p:spTree>
  </p:cSld>
  <p:clrMapOvr>
    <a:masterClrMapping/>
  </p:clrMapOvr>
  <p:hf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mpara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6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8" name="Espace réservé du contenu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9" name="Espace réservé de la date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74D9A89-7441-4422-9BF5-5F3A6424534C}" type="datetimeFigureOut">
              <a:rPr lang="fr-FR"/>
              <a:t>19/04/2023</a:t>
            </a:fld>
            <a:endParaRPr lang="fr-FR"/>
          </a:p>
        </p:txBody>
      </p:sp>
      <p:sp>
        <p:nvSpPr>
          <p:cNvPr id="10" name="Espace réservé du pied de page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1" name="Espace réservé du numéro de diapositive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0BC4BAB-6911-43F3-9179-65D30C025516}" type="slidenum">
              <a:rPr/>
              <a:t>‹N°›</a:t>
            </a:fld>
            <a:endParaRPr lang="fr-FR"/>
          </a:p>
        </p:txBody>
      </p:sp>
    </p:spTree>
  </p:cSld>
  <p:clrMapOvr>
    <a:masterClrMapping/>
  </p:clrMapOvr>
  <p:hf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re seu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e la date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74D9A89-7441-4422-9BF5-5F3A6424534C}" type="datetimeFigureOut">
              <a:rPr lang="fr-FR"/>
              <a:t>19/04/2023</a:t>
            </a:fld>
            <a:endParaRPr lang="fr-FR"/>
          </a:p>
        </p:txBody>
      </p:sp>
      <p:sp>
        <p:nvSpPr>
          <p:cNvPr id="6" name="Espace réservé du pied de page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0BC4BAB-6911-43F3-9179-65D30C025516}" type="slidenum">
              <a:rPr/>
              <a:t>‹N°›</a:t>
            </a:fld>
            <a:endParaRPr lang="fr-FR"/>
          </a:p>
        </p:txBody>
      </p:sp>
    </p:spTree>
  </p:cSld>
  <p:clrMapOvr>
    <a:masterClrMapping/>
  </p:clrMapOvr>
  <p:hf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74D9A89-7441-4422-9BF5-5F3A6424534C}" type="datetimeFigureOut">
              <a:rPr lang="fr-FR"/>
              <a:t>19/04/2023</a:t>
            </a:fld>
            <a:endParaRPr lang="fr-FR"/>
          </a:p>
        </p:txBody>
      </p:sp>
      <p:sp>
        <p:nvSpPr>
          <p:cNvPr id="5" name="Espace réservé du pied de page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0BC4BAB-6911-43F3-9179-65D30C025516}" type="slidenum">
              <a:rPr/>
              <a:t>‹N°›</a:t>
            </a:fld>
            <a:endParaRPr lang="fr-FR"/>
          </a:p>
        </p:txBody>
      </p:sp>
    </p:spTree>
  </p:cSld>
  <p:clrMapOvr>
    <a:masterClrMapping/>
  </p:clrMapOvr>
  <p:hf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u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6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74D9A89-7441-4422-9BF5-5F3A6424534C}" type="datetimeFigureOut">
              <a:rPr lang="fr-FR"/>
              <a:t>19/04/2023</a:t>
            </a:fld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0BC4BAB-6911-43F3-9179-65D30C025516}" type="slidenum">
              <a:rPr/>
              <a:t>‹N°›</a:t>
            </a:fld>
            <a:endParaRPr lang="fr-FR"/>
          </a:p>
        </p:txBody>
      </p:sp>
    </p:spTree>
  </p:cSld>
  <p:clrMapOvr>
    <a:masterClrMapping/>
  </p:clrMapOvr>
  <p:hf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74D9A89-7441-4422-9BF5-5F3A6424534C}" type="datetimeFigureOut">
              <a:rPr lang="fr-FR"/>
              <a:t>19/04/2023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0BC4BAB-6911-43F3-9179-65D30C025516}" type="slidenum">
              <a:r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/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20.jpeg"/><Relationship Id="rId18" Type="http://schemas.openxmlformats.org/officeDocument/2006/relationships/image" Target="../media/image25.svg"/><Relationship Id="rId3" Type="http://schemas.openxmlformats.org/officeDocument/2006/relationships/image" Target="../media/image13.png"/><Relationship Id="rId7" Type="http://schemas.openxmlformats.org/officeDocument/2006/relationships/image" Target="../media/image10.png"/><Relationship Id="rId12" Type="http://schemas.openxmlformats.org/officeDocument/2006/relationships/image" Target="../media/image19.png"/><Relationship Id="rId17" Type="http://schemas.openxmlformats.org/officeDocument/2006/relationships/image" Target="../media/image24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23.jpeg"/><Relationship Id="rId20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svg"/><Relationship Id="rId11" Type="http://schemas.openxmlformats.org/officeDocument/2006/relationships/image" Target="../media/image18.png"/><Relationship Id="rId5" Type="http://schemas.openxmlformats.org/officeDocument/2006/relationships/image" Target="../media/image15.png"/><Relationship Id="rId15" Type="http://schemas.openxmlformats.org/officeDocument/2006/relationships/image" Target="../media/image22.png"/><Relationship Id="rId10" Type="http://schemas.openxmlformats.org/officeDocument/2006/relationships/image" Target="../media/image17.png"/><Relationship Id="rId19" Type="http://schemas.openxmlformats.org/officeDocument/2006/relationships/image" Target="../media/image26.jpeg"/><Relationship Id="rId4" Type="http://schemas.openxmlformats.org/officeDocument/2006/relationships/image" Target="../media/image14.png"/><Relationship Id="rId9" Type="http://schemas.openxmlformats.org/officeDocument/2006/relationships/image" Target="../media/image12.png"/><Relationship Id="rId14" Type="http://schemas.openxmlformats.org/officeDocument/2006/relationships/image" Target="../media/image21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33.png"/><Relationship Id="rId18" Type="http://schemas.openxmlformats.org/officeDocument/2006/relationships/image" Target="../media/image36.jpeg"/><Relationship Id="rId3" Type="http://schemas.openxmlformats.org/officeDocument/2006/relationships/image" Target="../media/image15.png"/><Relationship Id="rId7" Type="http://schemas.openxmlformats.org/officeDocument/2006/relationships/image" Target="../media/image12.png"/><Relationship Id="rId12" Type="http://schemas.openxmlformats.org/officeDocument/2006/relationships/image" Target="../media/image32.jpeg"/><Relationship Id="rId17" Type="http://schemas.openxmlformats.org/officeDocument/2006/relationships/image" Target="../media/image35.jpeg"/><Relationship Id="rId2" Type="http://schemas.openxmlformats.org/officeDocument/2006/relationships/image" Target="../media/image13.png"/><Relationship Id="rId16" Type="http://schemas.openxmlformats.org/officeDocument/2006/relationships/image" Target="../media/image25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31.jpeg"/><Relationship Id="rId5" Type="http://schemas.openxmlformats.org/officeDocument/2006/relationships/image" Target="../media/image10.png"/><Relationship Id="rId15" Type="http://schemas.openxmlformats.org/officeDocument/2006/relationships/image" Target="../media/image24.png"/><Relationship Id="rId10" Type="http://schemas.openxmlformats.org/officeDocument/2006/relationships/image" Target="../media/image30.png"/><Relationship Id="rId19" Type="http://schemas.openxmlformats.org/officeDocument/2006/relationships/image" Target="../media/image14.png"/><Relationship Id="rId4" Type="http://schemas.openxmlformats.org/officeDocument/2006/relationships/image" Target="../media/image16.svg"/><Relationship Id="rId9" Type="http://schemas.openxmlformats.org/officeDocument/2006/relationships/image" Target="../media/image29.png"/><Relationship Id="rId14" Type="http://schemas.openxmlformats.org/officeDocument/2006/relationships/image" Target="../media/image3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bourseauxtechnos@imt-grandest.fr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riangle rectangle 56">
            <a:extLst>
              <a:ext uri="{FF2B5EF4-FFF2-40B4-BE49-F238E27FC236}">
                <a16:creationId xmlns:a16="http://schemas.microsoft.com/office/drawing/2014/main" id="{E218042C-ACB9-4346-AC74-9DDC9A0680B6}"/>
              </a:ext>
            </a:extLst>
          </p:cNvPr>
          <p:cNvSpPr/>
          <p:nvPr/>
        </p:nvSpPr>
        <p:spPr>
          <a:xfrm rot="16200000">
            <a:off x="7601495" y="2267488"/>
            <a:ext cx="4669194" cy="4511827"/>
          </a:xfrm>
          <a:prstGeom prst="rtTriangle">
            <a:avLst/>
          </a:prstGeom>
          <a:solidFill>
            <a:srgbClr val="0220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903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8760297-DA00-46BA-B634-1B95DDA68559}"/>
              </a:ext>
            </a:extLst>
          </p:cNvPr>
          <p:cNvSpPr/>
          <p:nvPr/>
        </p:nvSpPr>
        <p:spPr>
          <a:xfrm>
            <a:off x="354222" y="1268760"/>
            <a:ext cx="2645434" cy="5256584"/>
          </a:xfrm>
          <a:prstGeom prst="rect">
            <a:avLst/>
          </a:prstGeom>
          <a:solidFill>
            <a:srgbClr val="EDF3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903"/>
          </a:p>
        </p:txBody>
      </p:sp>
      <p:sp>
        <p:nvSpPr>
          <p:cNvPr id="42" name="ZoneTexte 41"/>
          <p:cNvSpPr txBox="1"/>
          <p:nvPr/>
        </p:nvSpPr>
        <p:spPr>
          <a:xfrm>
            <a:off x="3359696" y="2492896"/>
            <a:ext cx="6310496" cy="28688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rgbClr val="FF0000"/>
                </a:solidFill>
                <a:latin typeface="Archer Bold" pitchFamily="50" charset="0"/>
                <a:cs typeface="Arial" panose="020B0604020202020204" pitchFamily="34" charset="0"/>
              </a:rPr>
              <a:t>Appel à Contributions</a:t>
            </a:r>
          </a:p>
          <a:p>
            <a:pPr algn="ctr"/>
            <a:endParaRPr lang="fr-FR" sz="1774" dirty="0">
              <a:solidFill>
                <a:srgbClr val="FF0000"/>
              </a:solidFill>
              <a:latin typeface="Archer Bold" pitchFamily="50" charset="0"/>
              <a:cs typeface="Arial" panose="020B0604020202020204" pitchFamily="34" charset="0"/>
            </a:endParaRPr>
          </a:p>
          <a:p>
            <a:pPr algn="ctr"/>
            <a:r>
              <a:rPr lang="fr-FR" sz="1774" dirty="0">
                <a:solidFill>
                  <a:srgbClr val="FF0000"/>
                </a:solidFill>
                <a:latin typeface="Archer Bold" pitchFamily="50" charset="0"/>
                <a:cs typeface="Arial" panose="020B0604020202020204" pitchFamily="34" charset="0"/>
              </a:rPr>
              <a:t>Bourse aux Technologies </a:t>
            </a:r>
            <a:r>
              <a:rPr lang="fr-FR" sz="1774" b="1" dirty="0">
                <a:solidFill>
                  <a:srgbClr val="FF0000"/>
                </a:solidFill>
                <a:latin typeface="Archer Bold" pitchFamily="50" charset="0"/>
                <a:cs typeface="Arial" panose="020B0604020202020204" pitchFamily="34" charset="0"/>
              </a:rPr>
              <a:t>Cybersécurité</a:t>
            </a:r>
          </a:p>
          <a:p>
            <a:pPr algn="ctr"/>
            <a:r>
              <a:rPr lang="fr-FR" sz="1774" dirty="0">
                <a:solidFill>
                  <a:srgbClr val="FF0000"/>
                </a:solidFill>
                <a:latin typeface="Archer Bold" pitchFamily="50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fr-FR" sz="1774" dirty="0">
                <a:solidFill>
                  <a:srgbClr val="FF0000"/>
                </a:solidFill>
                <a:latin typeface="Archer Bold" pitchFamily="50" charset="0"/>
                <a:cs typeface="Arial" panose="020B0604020202020204" pitchFamily="34" charset="0"/>
              </a:rPr>
              <a:t>25 Mai 2023</a:t>
            </a:r>
          </a:p>
          <a:p>
            <a:pPr algn="ctr"/>
            <a:endParaRPr lang="fr-FR" sz="1774" dirty="0">
              <a:solidFill>
                <a:srgbClr val="FF0000"/>
              </a:solidFill>
              <a:latin typeface="Archer Bold" pitchFamily="50" charset="0"/>
              <a:cs typeface="Arial" panose="020B0604020202020204" pitchFamily="34" charset="0"/>
            </a:endParaRPr>
          </a:p>
          <a:p>
            <a:pPr algn="ctr"/>
            <a:r>
              <a:rPr lang="fr-FR" sz="1693" dirty="0">
                <a:solidFill>
                  <a:srgbClr val="022042"/>
                </a:solidFill>
                <a:latin typeface="Archer Book" panose="02000000000000000000" pitchFamily="50" charset="0"/>
                <a:cs typeface="Arial" panose="020B0604020202020204" pitchFamily="34" charset="0"/>
              </a:rPr>
              <a:t>Entre 14.00 et 17.00 </a:t>
            </a:r>
            <a:r>
              <a:rPr lang="fr-FR" sz="1400" i="1" dirty="0">
                <a:solidFill>
                  <a:srgbClr val="022042"/>
                </a:solidFill>
                <a:latin typeface="Archer Book" panose="02000000000000000000" pitchFamily="50" charset="0"/>
                <a:cs typeface="Arial" panose="020B0604020202020204" pitchFamily="34" charset="0"/>
              </a:rPr>
              <a:t>Suivi d’un cocktail networking</a:t>
            </a:r>
          </a:p>
          <a:p>
            <a:pPr algn="ctr"/>
            <a:endParaRPr lang="fr-FR" sz="1693" dirty="0">
              <a:solidFill>
                <a:srgbClr val="022042"/>
              </a:solidFill>
              <a:latin typeface="Archer Book" panose="02000000000000000000" pitchFamily="50" charset="0"/>
              <a:cs typeface="Arial" panose="020B0604020202020204" pitchFamily="34" charset="0"/>
            </a:endParaRPr>
          </a:p>
          <a:p>
            <a:pPr algn="ctr"/>
            <a:r>
              <a:rPr lang="fr-FR" sz="1693" dirty="0">
                <a:solidFill>
                  <a:srgbClr val="022042"/>
                </a:solidFill>
                <a:latin typeface="Archer Book" panose="02000000000000000000" pitchFamily="50" charset="0"/>
                <a:cs typeface="Arial" panose="020B0604020202020204" pitchFamily="34" charset="0"/>
              </a:rPr>
              <a:t>À l’École Nationale Supérieure de Géologie </a:t>
            </a:r>
          </a:p>
          <a:p>
            <a:pPr algn="ctr"/>
            <a:r>
              <a:rPr lang="fr-FR" sz="1693" dirty="0">
                <a:solidFill>
                  <a:srgbClr val="022042"/>
                </a:solidFill>
                <a:latin typeface="Archer Book" panose="02000000000000000000" pitchFamily="50" charset="0"/>
                <a:cs typeface="Arial" panose="020B0604020202020204" pitchFamily="34" charset="0"/>
              </a:rPr>
              <a:t>de Nancy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3497" cy="53815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 rot="5400000">
            <a:off x="-2842965" y="3751686"/>
            <a:ext cx="5949282" cy="263349"/>
          </a:xfrm>
          <a:prstGeom prst="rect">
            <a:avLst/>
          </a:prstGeom>
          <a:solidFill>
            <a:srgbClr val="EDF3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524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C295B1B8-21CD-4D9A-BB24-B84FDA5658D2}"/>
              </a:ext>
            </a:extLst>
          </p:cNvPr>
          <p:cNvSpPr txBox="1"/>
          <p:nvPr/>
        </p:nvSpPr>
        <p:spPr>
          <a:xfrm>
            <a:off x="335360" y="1484784"/>
            <a:ext cx="2704653" cy="4734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129" dirty="0">
              <a:latin typeface="Archer Book" panose="02000000000000000000" pitchFamily="50" charset="0"/>
            </a:endParaRPr>
          </a:p>
          <a:p>
            <a:r>
              <a:rPr lang="fr-FR" sz="968" b="1" dirty="0">
                <a:solidFill>
                  <a:srgbClr val="00B0F0"/>
                </a:solidFill>
                <a:latin typeface="Archer Book" panose="02000000000000000000" pitchFamily="50" charset="0"/>
              </a:rPr>
              <a:t>Une après-midi dédiée…</a:t>
            </a:r>
          </a:p>
          <a:p>
            <a:pPr marL="276515" indent="-276515">
              <a:buClr>
                <a:srgbClr val="00B8DE"/>
              </a:buClr>
              <a:buFont typeface="OpenSymbol" panose="05010000000000000000" pitchFamily="2" charset="0"/>
              <a:buChar char="▶"/>
            </a:pPr>
            <a:r>
              <a:rPr lang="fr-FR" sz="968" dirty="0">
                <a:solidFill>
                  <a:schemeClr val="bg2">
                    <a:lumMod val="50000"/>
                  </a:schemeClr>
                </a:solidFill>
                <a:latin typeface="Archer Book" panose="02000000000000000000" pitchFamily="50" charset="0"/>
              </a:rPr>
              <a:t>aux partages d’expériences, </a:t>
            </a:r>
          </a:p>
          <a:p>
            <a:pPr marL="276515" indent="-276515">
              <a:buClr>
                <a:srgbClr val="00B8DE"/>
              </a:buClr>
              <a:buFont typeface="OpenSymbol" panose="05010000000000000000" pitchFamily="2" charset="0"/>
              <a:buChar char="▶"/>
            </a:pPr>
            <a:r>
              <a:rPr lang="fr-FR" sz="968" dirty="0">
                <a:solidFill>
                  <a:schemeClr val="bg2">
                    <a:lumMod val="50000"/>
                  </a:schemeClr>
                </a:solidFill>
                <a:latin typeface="Archer Book" panose="02000000000000000000" pitchFamily="50" charset="0"/>
              </a:rPr>
              <a:t>à la veille technologique, </a:t>
            </a:r>
          </a:p>
          <a:p>
            <a:pPr marL="276515" indent="-276515">
              <a:buClr>
                <a:srgbClr val="00B8DE"/>
              </a:buClr>
              <a:buFont typeface="OpenSymbol" panose="05010000000000000000" pitchFamily="2" charset="0"/>
              <a:buChar char="▶"/>
            </a:pPr>
            <a:r>
              <a:rPr lang="fr-FR" sz="968" dirty="0">
                <a:solidFill>
                  <a:schemeClr val="bg2">
                    <a:lumMod val="50000"/>
                  </a:schemeClr>
                </a:solidFill>
                <a:latin typeface="Archer Book" panose="02000000000000000000" pitchFamily="50" charset="0"/>
              </a:rPr>
              <a:t>aux offres et aux demandes</a:t>
            </a:r>
          </a:p>
          <a:p>
            <a:endParaRPr lang="fr-FR" sz="968" dirty="0">
              <a:solidFill>
                <a:schemeClr val="bg2">
                  <a:lumMod val="50000"/>
                </a:schemeClr>
              </a:solidFill>
              <a:latin typeface="Archer Book" panose="02000000000000000000" pitchFamily="50" charset="0"/>
            </a:endParaRPr>
          </a:p>
          <a:p>
            <a:r>
              <a:rPr lang="fr-FR" sz="968" b="1" dirty="0">
                <a:solidFill>
                  <a:srgbClr val="268BF0"/>
                </a:solidFill>
                <a:latin typeface="Archer Book" panose="02000000000000000000" pitchFamily="50" charset="0"/>
              </a:rPr>
              <a:t>Une Bourse aux Technologies, pour…</a:t>
            </a:r>
          </a:p>
          <a:p>
            <a:pPr marL="276515" indent="-276515">
              <a:buClr>
                <a:srgbClr val="268BF0"/>
              </a:buClr>
              <a:buFont typeface="OpenSymbol" panose="05010000000000000000" pitchFamily="2" charset="0"/>
              <a:buChar char="▶"/>
            </a:pPr>
            <a:r>
              <a:rPr lang="fr-FR" sz="968" dirty="0">
                <a:solidFill>
                  <a:schemeClr val="bg2">
                    <a:lumMod val="50000"/>
                  </a:schemeClr>
                </a:solidFill>
                <a:latin typeface="Archer Book" panose="02000000000000000000" pitchFamily="50" charset="0"/>
              </a:rPr>
              <a:t>Partager des retours d’expériences</a:t>
            </a:r>
          </a:p>
          <a:p>
            <a:pPr marL="276515" indent="-276515">
              <a:buClr>
                <a:srgbClr val="268BF0"/>
              </a:buClr>
              <a:buFont typeface="OpenSymbol" panose="05010000000000000000" pitchFamily="2" charset="0"/>
              <a:buChar char="▶"/>
            </a:pPr>
            <a:r>
              <a:rPr lang="fr-FR" sz="968" dirty="0">
                <a:solidFill>
                  <a:schemeClr val="bg2">
                    <a:lumMod val="50000"/>
                  </a:schemeClr>
                </a:solidFill>
                <a:latin typeface="Archer Book" panose="02000000000000000000" pitchFamily="50" charset="0"/>
              </a:rPr>
              <a:t>Rencontrer des chercheurs, des startuppers, des entreprises</a:t>
            </a:r>
          </a:p>
          <a:p>
            <a:pPr marL="276515" indent="-276515">
              <a:buClr>
                <a:srgbClr val="268BF0"/>
              </a:buClr>
              <a:buFont typeface="OpenSymbol" panose="05010000000000000000" pitchFamily="2" charset="0"/>
              <a:buChar char="▶"/>
            </a:pPr>
            <a:r>
              <a:rPr lang="fr-FR" sz="968" dirty="0">
                <a:solidFill>
                  <a:schemeClr val="bg2">
                    <a:lumMod val="50000"/>
                  </a:schemeClr>
                </a:solidFill>
                <a:latin typeface="Archer Book" panose="02000000000000000000" pitchFamily="50" charset="0"/>
              </a:rPr>
              <a:t>Créer échanges et projets innovants entre entrepreneurs et chercheurs</a:t>
            </a:r>
          </a:p>
          <a:p>
            <a:pPr marL="276515" indent="-276515">
              <a:buClr>
                <a:srgbClr val="268BF0"/>
              </a:buClr>
              <a:buFont typeface="OpenSymbol" panose="05010000000000000000" pitchFamily="2" charset="0"/>
              <a:buChar char="▶"/>
            </a:pPr>
            <a:r>
              <a:rPr lang="fr-FR" sz="968" dirty="0">
                <a:solidFill>
                  <a:schemeClr val="bg2">
                    <a:lumMod val="50000"/>
                  </a:schemeClr>
                </a:solidFill>
                <a:latin typeface="Archer Book" panose="02000000000000000000" pitchFamily="50" charset="0"/>
              </a:rPr>
              <a:t>Développer échanges, transferts et partenariats</a:t>
            </a:r>
          </a:p>
          <a:p>
            <a:endParaRPr lang="fr-FR" sz="968" dirty="0">
              <a:solidFill>
                <a:schemeClr val="bg2">
                  <a:lumMod val="50000"/>
                </a:schemeClr>
              </a:solidFill>
              <a:latin typeface="Archer Book" panose="02000000000000000000" pitchFamily="50" charset="0"/>
            </a:endParaRPr>
          </a:p>
          <a:p>
            <a:r>
              <a:rPr lang="fr-FR" sz="968" b="1" dirty="0">
                <a:solidFill>
                  <a:srgbClr val="0B4864"/>
                </a:solidFill>
                <a:latin typeface="Archer Book" panose="02000000000000000000" pitchFamily="50" charset="0"/>
              </a:rPr>
              <a:t>C’est une opportunité…</a:t>
            </a:r>
          </a:p>
          <a:p>
            <a:pPr marL="276515" indent="-276515">
              <a:buClr>
                <a:srgbClr val="0B4864"/>
              </a:buClr>
              <a:buFont typeface="OpenSymbol" panose="05010000000000000000" pitchFamily="2" charset="0"/>
              <a:buChar char="▶"/>
            </a:pPr>
            <a:r>
              <a:rPr lang="fr-FR" sz="968" dirty="0">
                <a:solidFill>
                  <a:schemeClr val="bg2">
                    <a:lumMod val="50000"/>
                  </a:schemeClr>
                </a:solidFill>
                <a:latin typeface="Archer Book" panose="02000000000000000000" pitchFamily="50" charset="0"/>
              </a:rPr>
              <a:t>Pour les </a:t>
            </a:r>
            <a:r>
              <a:rPr lang="fr-FR" sz="968" b="1" dirty="0">
                <a:solidFill>
                  <a:schemeClr val="bg2">
                    <a:lumMod val="50000"/>
                  </a:schemeClr>
                </a:solidFill>
                <a:latin typeface="Archer Book" panose="02000000000000000000" pitchFamily="50" charset="0"/>
              </a:rPr>
              <a:t>Entrepreneurs</a:t>
            </a:r>
            <a:r>
              <a:rPr lang="fr-FR" sz="968" dirty="0">
                <a:solidFill>
                  <a:schemeClr val="bg2">
                    <a:lumMod val="50000"/>
                  </a:schemeClr>
                </a:solidFill>
                <a:latin typeface="Archer Book" panose="02000000000000000000" pitchFamily="50" charset="0"/>
              </a:rPr>
              <a:t> : de trouver des solutions, des compétences, de partager des retours d’expérience, de partager des besoins, des idées, d’améliorer leur compétitivité</a:t>
            </a:r>
          </a:p>
          <a:p>
            <a:pPr marL="276515" indent="-276515">
              <a:buClr>
                <a:srgbClr val="0B4864"/>
              </a:buClr>
              <a:buFont typeface="OpenSymbol" panose="05010000000000000000" pitchFamily="2" charset="0"/>
              <a:buChar char="▶"/>
            </a:pPr>
            <a:r>
              <a:rPr lang="fr-FR" sz="968" dirty="0">
                <a:solidFill>
                  <a:schemeClr val="bg2">
                    <a:lumMod val="50000"/>
                  </a:schemeClr>
                </a:solidFill>
                <a:latin typeface="Archer Book" panose="02000000000000000000" pitchFamily="50" charset="0"/>
              </a:rPr>
              <a:t>Pour les </a:t>
            </a:r>
            <a:r>
              <a:rPr lang="fr-FR" sz="968" b="1" dirty="0">
                <a:solidFill>
                  <a:schemeClr val="bg2">
                    <a:lumMod val="50000"/>
                  </a:schemeClr>
                </a:solidFill>
                <a:latin typeface="Archer Book" panose="02000000000000000000" pitchFamily="50" charset="0"/>
              </a:rPr>
              <a:t>Enseignants-Chercheurs</a:t>
            </a:r>
            <a:r>
              <a:rPr lang="fr-FR" sz="968" dirty="0">
                <a:solidFill>
                  <a:schemeClr val="bg2">
                    <a:lumMod val="50000"/>
                  </a:schemeClr>
                </a:solidFill>
                <a:latin typeface="Archer Book" panose="02000000000000000000" pitchFamily="50" charset="0"/>
              </a:rPr>
              <a:t> : de présenter et valoriser leur savoir-faire et obtenir de la visibilité auprès des entreprises</a:t>
            </a:r>
          </a:p>
          <a:p>
            <a:pPr marL="276515" indent="-276515">
              <a:buClr>
                <a:srgbClr val="0B4864"/>
              </a:buClr>
              <a:buFont typeface="OpenSymbol" panose="05010000000000000000" pitchFamily="2" charset="0"/>
              <a:buChar char="▶"/>
            </a:pPr>
            <a:r>
              <a:rPr lang="fr-FR" sz="968" dirty="0">
                <a:solidFill>
                  <a:schemeClr val="bg2">
                    <a:lumMod val="50000"/>
                  </a:schemeClr>
                </a:solidFill>
                <a:latin typeface="Archer Book" panose="02000000000000000000" pitchFamily="50" charset="0"/>
              </a:rPr>
              <a:t>Pour les </a:t>
            </a:r>
            <a:r>
              <a:rPr lang="fr-FR" sz="968" b="1" dirty="0">
                <a:solidFill>
                  <a:schemeClr val="bg2">
                    <a:lumMod val="50000"/>
                  </a:schemeClr>
                </a:solidFill>
                <a:latin typeface="Archer Book" panose="02000000000000000000" pitchFamily="50" charset="0"/>
              </a:rPr>
              <a:t>Institutionnels</a:t>
            </a:r>
            <a:r>
              <a:rPr lang="fr-FR" sz="968" dirty="0">
                <a:solidFill>
                  <a:schemeClr val="bg2">
                    <a:lumMod val="50000"/>
                  </a:schemeClr>
                </a:solidFill>
                <a:latin typeface="Archer Book" panose="02000000000000000000" pitchFamily="50" charset="0"/>
              </a:rPr>
              <a:t> : de proposer leurs offres de services – conseil, analyse, plateformes matérielles ou logicielles</a:t>
            </a:r>
          </a:p>
          <a:p>
            <a:pPr marL="276515" indent="-276515">
              <a:buClr>
                <a:srgbClr val="0B4864"/>
              </a:buClr>
              <a:buFont typeface="OpenSymbol" panose="05010000000000000000" pitchFamily="2" charset="0"/>
              <a:buChar char="▶"/>
            </a:pPr>
            <a:r>
              <a:rPr lang="fr-FR" sz="968" dirty="0">
                <a:solidFill>
                  <a:schemeClr val="bg2">
                    <a:lumMod val="50000"/>
                  </a:schemeClr>
                </a:solidFill>
                <a:latin typeface="Archer Book" panose="02000000000000000000" pitchFamily="50" charset="0"/>
              </a:rPr>
              <a:t>Pour les </a:t>
            </a:r>
            <a:r>
              <a:rPr lang="fr-FR" sz="968" b="1" dirty="0">
                <a:solidFill>
                  <a:schemeClr val="bg2">
                    <a:lumMod val="50000"/>
                  </a:schemeClr>
                </a:solidFill>
                <a:latin typeface="Archer Book" panose="02000000000000000000" pitchFamily="50" charset="0"/>
              </a:rPr>
              <a:t>Étudiants</a:t>
            </a:r>
            <a:r>
              <a:rPr lang="fr-FR" sz="968" dirty="0">
                <a:solidFill>
                  <a:schemeClr val="bg2">
                    <a:lumMod val="50000"/>
                  </a:schemeClr>
                </a:solidFill>
                <a:latin typeface="Archer Book" panose="02000000000000000000" pitchFamily="50" charset="0"/>
              </a:rPr>
              <a:t> et les </a:t>
            </a:r>
            <a:r>
              <a:rPr lang="fr-FR" sz="968" b="1" dirty="0">
                <a:solidFill>
                  <a:schemeClr val="bg2">
                    <a:lumMod val="50000"/>
                  </a:schemeClr>
                </a:solidFill>
                <a:latin typeface="Archer Book" panose="02000000000000000000" pitchFamily="50" charset="0"/>
              </a:rPr>
              <a:t>Salariés</a:t>
            </a:r>
            <a:r>
              <a:rPr lang="fr-FR" sz="968" dirty="0">
                <a:solidFill>
                  <a:schemeClr val="bg2">
                    <a:lumMod val="50000"/>
                  </a:schemeClr>
                </a:solidFill>
                <a:latin typeface="Archer Book" panose="02000000000000000000" pitchFamily="50" charset="0"/>
              </a:rPr>
              <a:t> : de trouver des perspectives d’emploi et de carrière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81A87865-5BB9-434A-9109-98BC9FF2E3B1}"/>
              </a:ext>
            </a:extLst>
          </p:cNvPr>
          <p:cNvSpPr txBox="1"/>
          <p:nvPr/>
        </p:nvSpPr>
        <p:spPr>
          <a:xfrm>
            <a:off x="8472264" y="6453336"/>
            <a:ext cx="4092616" cy="2908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90" dirty="0">
                <a:solidFill>
                  <a:srgbClr val="FF0000"/>
                </a:solidFill>
                <a:latin typeface="Archer Bold" pitchFamily="50" charset="0"/>
              </a:rPr>
              <a:t>Plus d’informations ? contact@imt-grandest.fr</a:t>
            </a:r>
          </a:p>
        </p:txBody>
      </p:sp>
      <p:pic>
        <p:nvPicPr>
          <p:cNvPr id="37" name="Image 36">
            <a:extLst>
              <a:ext uri="{FF2B5EF4-FFF2-40B4-BE49-F238E27FC236}">
                <a16:creationId xmlns:a16="http://schemas.microsoft.com/office/drawing/2014/main" id="{20BA0AC3-DA74-4A05-8FEC-A30543C86553}"/>
              </a:ext>
            </a:extLst>
          </p:cNvPr>
          <p:cNvPicPr preferRelativeResize="0"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34379" y="0"/>
            <a:ext cx="4655842" cy="4647431"/>
          </a:xfrm>
          <a:prstGeom prst="rect">
            <a:avLst/>
          </a:prstGeom>
          <a:noFill/>
        </p:spPr>
      </p:pic>
      <p:sp>
        <p:nvSpPr>
          <p:cNvPr id="32" name="Triangle rectangle 31">
            <a:extLst>
              <a:ext uri="{FF2B5EF4-FFF2-40B4-BE49-F238E27FC236}">
                <a16:creationId xmlns:a16="http://schemas.microsoft.com/office/drawing/2014/main" id="{C6638C3D-A162-4DF3-B453-04528FDB19CA}"/>
              </a:ext>
            </a:extLst>
          </p:cNvPr>
          <p:cNvSpPr>
            <a:spLocks noChangeAspect="1"/>
          </p:cNvSpPr>
          <p:nvPr/>
        </p:nvSpPr>
        <p:spPr>
          <a:xfrm rot="16200000">
            <a:off x="-23718" y="619726"/>
            <a:ext cx="288374" cy="290298"/>
          </a:xfrm>
          <a:prstGeom prst="rtTriangle">
            <a:avLst/>
          </a:prstGeom>
          <a:solidFill>
            <a:srgbClr val="EDF3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903"/>
          </a:p>
        </p:txBody>
      </p: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34474B20-3749-4DAC-9729-B9E85C2CD53F}"/>
              </a:ext>
            </a:extLst>
          </p:cNvPr>
          <p:cNvGrpSpPr>
            <a:grpSpLocks noChangeAspect="1"/>
          </p:cNvGrpSpPr>
          <p:nvPr/>
        </p:nvGrpSpPr>
        <p:grpSpPr>
          <a:xfrm>
            <a:off x="3359696" y="548680"/>
            <a:ext cx="6105465" cy="5760000"/>
            <a:chOff x="0" y="0"/>
            <a:chExt cx="5858815" cy="5526802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pic>
          <p:nvPicPr>
            <p:cNvPr id="35" name="Graphique 4">
              <a:extLst>
                <a:ext uri="{FF2B5EF4-FFF2-40B4-BE49-F238E27FC236}">
                  <a16:creationId xmlns:a16="http://schemas.microsoft.com/office/drawing/2014/main" id="{99291FA9-6865-4D43-AF15-99B4D73154C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0" y="2549820"/>
              <a:ext cx="548664" cy="359284"/>
            </a:xfrm>
            <a:prstGeom prst="rect">
              <a:avLst/>
            </a:prstGeom>
          </p:spPr>
        </p:pic>
        <p:pic>
          <p:nvPicPr>
            <p:cNvPr id="40" name="Graphique 14">
              <a:extLst>
                <a:ext uri="{FF2B5EF4-FFF2-40B4-BE49-F238E27FC236}">
                  <a16:creationId xmlns:a16="http://schemas.microsoft.com/office/drawing/2014/main" id="{1061C1D1-BC57-4D41-B448-23053529366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/>
          </p:blipFill>
          <p:spPr bwMode="auto">
            <a:xfrm>
              <a:off x="737184" y="894167"/>
              <a:ext cx="609626" cy="213592"/>
            </a:xfrm>
            <a:prstGeom prst="rect">
              <a:avLst/>
            </a:prstGeom>
          </p:spPr>
        </p:pic>
        <p:pic>
          <p:nvPicPr>
            <p:cNvPr id="43" name="Image 42">
              <a:extLst>
                <a:ext uri="{FF2B5EF4-FFF2-40B4-BE49-F238E27FC236}">
                  <a16:creationId xmlns:a16="http://schemas.microsoft.com/office/drawing/2014/main" id="{2D8426F5-C2EE-4275-A291-335B66C6D7D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/>
          </p:blipFill>
          <p:spPr bwMode="auto">
            <a:xfrm>
              <a:off x="171325" y="1626745"/>
              <a:ext cx="609626" cy="230515"/>
            </a:xfrm>
            <a:prstGeom prst="rect">
              <a:avLst/>
            </a:prstGeom>
          </p:spPr>
        </p:pic>
        <p:pic>
          <p:nvPicPr>
            <p:cNvPr id="44" name="Graphique 16">
              <a:extLst>
                <a:ext uri="{FF2B5EF4-FFF2-40B4-BE49-F238E27FC236}">
                  <a16:creationId xmlns:a16="http://schemas.microsoft.com/office/drawing/2014/main" id="{27575866-D849-4D28-B4AF-B7F4C986940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/>
          </p:blipFill>
          <p:spPr bwMode="auto">
            <a:xfrm>
              <a:off x="1507289" y="355912"/>
              <a:ext cx="609626" cy="319975"/>
            </a:xfrm>
            <a:prstGeom prst="rect">
              <a:avLst/>
            </a:prstGeom>
          </p:spPr>
        </p:pic>
        <p:pic>
          <p:nvPicPr>
            <p:cNvPr id="45" name="Image 44" descr="Une image contenant capture d’écran&#10;&#10;Description générée automatiquement">
              <a:extLst>
                <a:ext uri="{FF2B5EF4-FFF2-40B4-BE49-F238E27FC236}">
                  <a16:creationId xmlns:a16="http://schemas.microsoft.com/office/drawing/2014/main" id="{78E22FB4-FAF8-40DD-AD76-F82D3D3C36E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9722" y="4462840"/>
              <a:ext cx="762033" cy="266207"/>
            </a:xfrm>
            <a:prstGeom prst="rect">
              <a:avLst/>
            </a:prstGeom>
          </p:spPr>
        </p:pic>
        <p:pic>
          <p:nvPicPr>
            <p:cNvPr id="46" name="Image 45">
              <a:extLst>
                <a:ext uri="{FF2B5EF4-FFF2-40B4-BE49-F238E27FC236}">
                  <a16:creationId xmlns:a16="http://schemas.microsoft.com/office/drawing/2014/main" id="{F3235880-C769-4ECC-A5E0-DF12BF2684EE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14436" y="4838537"/>
              <a:ext cx="762033" cy="314511"/>
            </a:xfrm>
            <a:prstGeom prst="rect">
              <a:avLst/>
            </a:prstGeom>
          </p:spPr>
        </p:pic>
        <p:pic>
          <p:nvPicPr>
            <p:cNvPr id="47" name="Image 46">
              <a:extLst>
                <a:ext uri="{FF2B5EF4-FFF2-40B4-BE49-F238E27FC236}">
                  <a16:creationId xmlns:a16="http://schemas.microsoft.com/office/drawing/2014/main" id="{8A50AA5E-E208-4305-A037-E5FFBC4BB5DE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181" y="3540410"/>
              <a:ext cx="609626" cy="300284"/>
            </a:xfrm>
            <a:prstGeom prst="rect">
              <a:avLst/>
            </a:prstGeom>
          </p:spPr>
        </p:pic>
        <p:pic>
          <p:nvPicPr>
            <p:cNvPr id="48" name="Image 47">
              <a:extLst>
                <a:ext uri="{FF2B5EF4-FFF2-40B4-BE49-F238E27FC236}">
                  <a16:creationId xmlns:a16="http://schemas.microsoft.com/office/drawing/2014/main" id="{F685035B-1438-48AB-B607-EC808F7E4DF7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45116" y="3806111"/>
              <a:ext cx="769006" cy="235200"/>
            </a:xfrm>
            <a:prstGeom prst="rect">
              <a:avLst/>
            </a:prstGeom>
          </p:spPr>
        </p:pic>
        <p:pic>
          <p:nvPicPr>
            <p:cNvPr id="52" name="Image 51">
              <a:extLst>
                <a:ext uri="{FF2B5EF4-FFF2-40B4-BE49-F238E27FC236}">
                  <a16:creationId xmlns:a16="http://schemas.microsoft.com/office/drawing/2014/main" id="{E5327966-A599-41FC-8880-922A59C51AF8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65784" y="5040785"/>
              <a:ext cx="487701" cy="486017"/>
            </a:xfrm>
            <a:prstGeom prst="rect">
              <a:avLst/>
            </a:prstGeom>
          </p:spPr>
        </p:pic>
        <p:pic>
          <p:nvPicPr>
            <p:cNvPr id="58" name="Image 57">
              <a:extLst>
                <a:ext uri="{FF2B5EF4-FFF2-40B4-BE49-F238E27FC236}">
                  <a16:creationId xmlns:a16="http://schemas.microsoft.com/office/drawing/2014/main" id="{E73EC357-15EA-46FF-9A21-3F12B979A277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12987" y="0"/>
              <a:ext cx="914439" cy="609299"/>
            </a:xfrm>
            <a:prstGeom prst="rect">
              <a:avLst/>
            </a:prstGeom>
          </p:spPr>
        </p:pic>
        <p:pic>
          <p:nvPicPr>
            <p:cNvPr id="59" name="Image 58">
              <a:extLst>
                <a:ext uri="{FF2B5EF4-FFF2-40B4-BE49-F238E27FC236}">
                  <a16:creationId xmlns:a16="http://schemas.microsoft.com/office/drawing/2014/main" id="{0C714FC4-BB9B-428F-B071-D3ABEB20504E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312242" y="2332741"/>
              <a:ext cx="546573" cy="529086"/>
            </a:xfrm>
            <a:prstGeom prst="rect">
              <a:avLst/>
            </a:prstGeom>
          </p:spPr>
        </p:pic>
        <p:pic>
          <p:nvPicPr>
            <p:cNvPr id="60" name="Graphique 15">
              <a:extLst>
                <a:ext uri="{FF2B5EF4-FFF2-40B4-BE49-F238E27FC236}">
                  <a16:creationId xmlns:a16="http://schemas.microsoft.com/office/drawing/2014/main" id="{AA50DBE5-0D81-4E6A-951A-A45D575A2583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 bwMode="auto">
            <a:xfrm>
              <a:off x="4797237" y="1305404"/>
              <a:ext cx="651250" cy="361805"/>
            </a:xfrm>
            <a:prstGeom prst="rect">
              <a:avLst/>
            </a:prstGeom>
          </p:spPr>
        </p:pic>
        <p:pic>
          <p:nvPicPr>
            <p:cNvPr id="61" name="Image 60">
              <a:extLst>
                <a:ext uri="{FF2B5EF4-FFF2-40B4-BE49-F238E27FC236}">
                  <a16:creationId xmlns:a16="http://schemas.microsoft.com/office/drawing/2014/main" id="{96AB055F-C5F9-40A8-B2FE-9AC0FB76C3AA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4016082" y="555731"/>
              <a:ext cx="622398" cy="208895"/>
            </a:xfrm>
            <a:prstGeom prst="rect">
              <a:avLst/>
            </a:prstGeom>
          </p:spPr>
        </p:pic>
        <p:pic>
          <p:nvPicPr>
            <p:cNvPr id="62" name="Picture 2" descr="Université de technologie de Troyes — Wikipédia">
              <a:extLst>
                <a:ext uri="{FF2B5EF4-FFF2-40B4-BE49-F238E27FC236}">
                  <a16:creationId xmlns:a16="http://schemas.microsoft.com/office/drawing/2014/main" id="{9279F033-BAAB-404A-B886-16D32777C3F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2996" y="4741152"/>
              <a:ext cx="795070" cy="2973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8" name="ZoneTexte 11">
            <a:extLst>
              <a:ext uri="{FF2B5EF4-FFF2-40B4-BE49-F238E27FC236}">
                <a16:creationId xmlns:a16="http://schemas.microsoft.com/office/drawing/2014/main" id="{D62A1B98-BD54-471B-91EE-13AA1D72A33B}"/>
              </a:ext>
            </a:extLst>
          </p:cNvPr>
          <p:cNvSpPr txBox="1"/>
          <p:nvPr/>
        </p:nvSpPr>
        <p:spPr>
          <a:xfrm>
            <a:off x="5375920" y="2348880"/>
            <a:ext cx="2692132" cy="2603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fr-FR" sz="1000" dirty="0">
                <a:solidFill>
                  <a:srgbClr val="00B0F0"/>
                </a:solidFill>
                <a:effectLst/>
                <a:latin typeface="Archer Bold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Avec la participation de l’ANSSI</a:t>
            </a:r>
            <a:endParaRPr lang="fr-FR" sz="1000" dirty="0">
              <a:solidFill>
                <a:srgbClr val="00B0F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" name="ZoneTexte 11">
            <a:extLst>
              <a:ext uri="{FF2B5EF4-FFF2-40B4-BE49-F238E27FC236}">
                <a16:creationId xmlns:a16="http://schemas.microsoft.com/office/drawing/2014/main" id="{5032B735-61B4-4AA3-8522-16AE0CDFA6B8}"/>
              </a:ext>
            </a:extLst>
          </p:cNvPr>
          <p:cNvSpPr txBox="1"/>
          <p:nvPr/>
        </p:nvSpPr>
        <p:spPr>
          <a:xfrm>
            <a:off x="4295800" y="1844824"/>
            <a:ext cx="4121636" cy="3505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000" dirty="0">
                <a:solidFill>
                  <a:srgbClr val="00B0F0"/>
                </a:solidFill>
                <a:effectLst/>
                <a:latin typeface="Archer Bold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Avec la participation du Ministère de l’Économie, des Finances et de la Souveraineté industrielle et numérique</a:t>
            </a:r>
            <a:endParaRPr lang="fr-FR" sz="1000" dirty="0">
              <a:solidFill>
                <a:srgbClr val="00B0F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4" name="ZoneTexte 11">
            <a:extLst>
              <a:ext uri="{FF2B5EF4-FFF2-40B4-BE49-F238E27FC236}">
                <a16:creationId xmlns:a16="http://schemas.microsoft.com/office/drawing/2014/main" id="{7C488081-810E-448F-9DF8-7203597AEF6A}"/>
              </a:ext>
            </a:extLst>
          </p:cNvPr>
          <p:cNvSpPr txBox="1"/>
          <p:nvPr/>
        </p:nvSpPr>
        <p:spPr>
          <a:xfrm>
            <a:off x="4799856" y="1484784"/>
            <a:ext cx="3456796" cy="228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000" dirty="0">
                <a:solidFill>
                  <a:srgbClr val="00B0F0"/>
                </a:solidFill>
                <a:effectLst/>
                <a:latin typeface="Archer Bold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Avec la participation de la Commission Européenne</a:t>
            </a:r>
            <a:endParaRPr lang="fr-FR" sz="1000" dirty="0">
              <a:solidFill>
                <a:srgbClr val="00B0F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4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riangle rectangle 56">
            <a:extLst>
              <a:ext uri="{FF2B5EF4-FFF2-40B4-BE49-F238E27FC236}">
                <a16:creationId xmlns:a16="http://schemas.microsoft.com/office/drawing/2014/main" id="{E218042C-ACB9-4346-AC74-9DDC9A0680B6}"/>
              </a:ext>
            </a:extLst>
          </p:cNvPr>
          <p:cNvSpPr/>
          <p:nvPr/>
        </p:nvSpPr>
        <p:spPr>
          <a:xfrm rot="16200000">
            <a:off x="7601495" y="2267488"/>
            <a:ext cx="4669194" cy="4511827"/>
          </a:xfrm>
          <a:prstGeom prst="rtTriangle">
            <a:avLst/>
          </a:prstGeom>
          <a:solidFill>
            <a:srgbClr val="0220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903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8760297-DA00-46BA-B634-1B95DDA68559}"/>
              </a:ext>
            </a:extLst>
          </p:cNvPr>
          <p:cNvSpPr/>
          <p:nvPr/>
        </p:nvSpPr>
        <p:spPr>
          <a:xfrm>
            <a:off x="354222" y="1268760"/>
            <a:ext cx="2546052" cy="5256584"/>
          </a:xfrm>
          <a:prstGeom prst="rect">
            <a:avLst/>
          </a:prstGeom>
          <a:solidFill>
            <a:srgbClr val="EDF3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903"/>
          </a:p>
        </p:txBody>
      </p:sp>
      <p:sp>
        <p:nvSpPr>
          <p:cNvPr id="42" name="ZoneTexte 41"/>
          <p:cNvSpPr txBox="1"/>
          <p:nvPr/>
        </p:nvSpPr>
        <p:spPr>
          <a:xfrm>
            <a:off x="3215680" y="2996952"/>
            <a:ext cx="6310496" cy="173047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774" dirty="0">
                <a:solidFill>
                  <a:schemeClr val="accent2"/>
                </a:solidFill>
                <a:latin typeface="Archer Bold" pitchFamily="50" charset="0"/>
                <a:cs typeface="Arial" panose="020B0604020202020204" pitchFamily="34" charset="0"/>
              </a:rPr>
              <a:t>Appel à Contributions pour l’événement </a:t>
            </a:r>
          </a:p>
          <a:p>
            <a:pPr algn="ctr"/>
            <a:r>
              <a:rPr lang="fr-FR" sz="1774" dirty="0">
                <a:solidFill>
                  <a:schemeClr val="accent2"/>
                </a:solidFill>
                <a:latin typeface="Archer Bold" pitchFamily="50" charset="0"/>
                <a:cs typeface="Arial" panose="020B0604020202020204" pitchFamily="34" charset="0"/>
              </a:rPr>
              <a:t>Bourse aux Technologies Cybersécurité</a:t>
            </a:r>
          </a:p>
          <a:p>
            <a:pPr algn="ctr"/>
            <a:endParaRPr lang="fr-FR" sz="1774" dirty="0">
              <a:solidFill>
                <a:srgbClr val="FF0000"/>
              </a:solidFill>
              <a:latin typeface="Archer Bold" pitchFamily="50" charset="0"/>
              <a:cs typeface="Arial" panose="020B0604020202020204" pitchFamily="34" charset="0"/>
            </a:endParaRPr>
          </a:p>
          <a:p>
            <a:pPr algn="ctr"/>
            <a:r>
              <a:rPr lang="fr-FR" sz="1774" dirty="0">
                <a:solidFill>
                  <a:srgbClr val="FF0000"/>
                </a:solidFill>
                <a:latin typeface="Archer Bold" pitchFamily="50" charset="0"/>
                <a:cs typeface="Arial" panose="020B0604020202020204" pitchFamily="34" charset="0"/>
              </a:rPr>
              <a:t>Demande des entrepreneurs </a:t>
            </a:r>
          </a:p>
          <a:p>
            <a:pPr algn="ctr"/>
            <a:r>
              <a:rPr lang="fr-FR" sz="1774" dirty="0">
                <a:solidFill>
                  <a:srgbClr val="FF0000"/>
                </a:solidFill>
                <a:latin typeface="Archer Bold" pitchFamily="50" charset="0"/>
                <a:cs typeface="Arial" panose="020B0604020202020204" pitchFamily="34" charset="0"/>
              </a:rPr>
              <a:t>en direction des offreurs de proposition</a:t>
            </a:r>
            <a:endParaRPr lang="fr-FR" sz="1774" b="1" dirty="0">
              <a:solidFill>
                <a:srgbClr val="FF0000"/>
              </a:solidFill>
              <a:latin typeface="Archer Bold" pitchFamily="50" charset="0"/>
              <a:cs typeface="Arial" panose="020B0604020202020204" pitchFamily="34" charset="0"/>
            </a:endParaRPr>
          </a:p>
          <a:p>
            <a:pPr algn="ctr"/>
            <a:endParaRPr lang="fr-FR" sz="1774" dirty="0">
              <a:solidFill>
                <a:srgbClr val="FF0000"/>
              </a:solidFill>
              <a:latin typeface="Archer Bold" pitchFamily="50" charset="0"/>
              <a:cs typeface="Arial" panose="020B0604020202020204" pitchFamily="34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63497" cy="53815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 rot="5400000">
            <a:off x="-2842965" y="3751686"/>
            <a:ext cx="5949282" cy="263349"/>
          </a:xfrm>
          <a:prstGeom prst="rect">
            <a:avLst/>
          </a:prstGeom>
          <a:solidFill>
            <a:srgbClr val="EDF3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524"/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81A87865-5BB9-434A-9109-98BC9FF2E3B1}"/>
              </a:ext>
            </a:extLst>
          </p:cNvPr>
          <p:cNvSpPr txBox="1"/>
          <p:nvPr/>
        </p:nvSpPr>
        <p:spPr>
          <a:xfrm>
            <a:off x="335360" y="6021288"/>
            <a:ext cx="4092616" cy="489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90" dirty="0">
                <a:solidFill>
                  <a:srgbClr val="FF0000"/>
                </a:solidFill>
                <a:latin typeface="Archer Bold" pitchFamily="50" charset="0"/>
              </a:rPr>
              <a:t>Plus d’informations ? </a:t>
            </a:r>
          </a:p>
          <a:p>
            <a:r>
              <a:rPr lang="fr-FR" sz="1290" dirty="0">
                <a:solidFill>
                  <a:srgbClr val="FF0000"/>
                </a:solidFill>
                <a:latin typeface="Archer Bold" pitchFamily="50" charset="0"/>
              </a:rPr>
              <a:t>contact@imt-grandest.fr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5B061D9A-5B8D-4C2B-9CF8-3E892809E6EE}"/>
              </a:ext>
            </a:extLst>
          </p:cNvPr>
          <p:cNvGrpSpPr/>
          <p:nvPr/>
        </p:nvGrpSpPr>
        <p:grpSpPr>
          <a:xfrm>
            <a:off x="3444385" y="705096"/>
            <a:ext cx="5858815" cy="5526802"/>
            <a:chOff x="3444385" y="705096"/>
            <a:chExt cx="5858815" cy="5526802"/>
          </a:xfrm>
        </p:grpSpPr>
        <p:pic>
          <p:nvPicPr>
            <p:cNvPr id="19" name="Graphique 4">
              <a:extLst>
                <a:ext uri="{FF2B5EF4-FFF2-40B4-BE49-F238E27FC236}">
                  <a16:creationId xmlns:a16="http://schemas.microsoft.com/office/drawing/2014/main" id="{4BACE866-CC61-4F3E-88F7-17EF715BABC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444385" y="3254916"/>
              <a:ext cx="548664" cy="359284"/>
            </a:xfrm>
            <a:prstGeom prst="rect">
              <a:avLst/>
            </a:prstGeom>
          </p:spPr>
        </p:pic>
        <p:pic>
          <p:nvPicPr>
            <p:cNvPr id="29" name="Graphique 14"/>
            <p:cNvPicPr>
              <a:picLocks noChangeAspect="1"/>
            </p:cNvPicPr>
            <p:nvPr/>
          </p:nvPicPr>
          <p:blipFill>
            <a:blip r:embed="rId5"/>
            <a:stretch/>
          </p:blipFill>
          <p:spPr bwMode="auto">
            <a:xfrm>
              <a:off x="4181569" y="1599263"/>
              <a:ext cx="609626" cy="213592"/>
            </a:xfrm>
            <a:prstGeom prst="rect">
              <a:avLst/>
            </a:prstGeom>
          </p:spPr>
        </p:pic>
        <p:pic>
          <p:nvPicPr>
            <p:cNvPr id="30" name="Image 15"/>
            <p:cNvPicPr>
              <a:picLocks noChangeAspect="1"/>
            </p:cNvPicPr>
            <p:nvPr/>
          </p:nvPicPr>
          <p:blipFill>
            <a:blip r:embed="rId6"/>
            <a:stretch/>
          </p:blipFill>
          <p:spPr bwMode="auto">
            <a:xfrm>
              <a:off x="3615710" y="2331841"/>
              <a:ext cx="609626" cy="230515"/>
            </a:xfrm>
            <a:prstGeom prst="rect">
              <a:avLst/>
            </a:prstGeom>
          </p:spPr>
        </p:pic>
        <p:pic>
          <p:nvPicPr>
            <p:cNvPr id="31" name="Graphique 16"/>
            <p:cNvPicPr>
              <a:picLocks noChangeAspect="1"/>
            </p:cNvPicPr>
            <p:nvPr/>
          </p:nvPicPr>
          <p:blipFill>
            <a:blip r:embed="rId7"/>
            <a:stretch/>
          </p:blipFill>
          <p:spPr bwMode="auto">
            <a:xfrm>
              <a:off x="4951674" y="1061008"/>
              <a:ext cx="609626" cy="319975"/>
            </a:xfrm>
            <a:prstGeom prst="rect">
              <a:avLst/>
            </a:prstGeom>
          </p:spPr>
        </p:pic>
        <p:pic>
          <p:nvPicPr>
            <p:cNvPr id="38" name="Image 37" descr="Une image contenant capture d’écran&#10;&#10;Description générée automatiquement">
              <a:extLst>
                <a:ext uri="{FF2B5EF4-FFF2-40B4-BE49-F238E27FC236}">
                  <a16:creationId xmlns:a16="http://schemas.microsoft.com/office/drawing/2014/main" id="{51928869-9489-4DD8-9715-D181EB0861A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4107" y="5167936"/>
              <a:ext cx="762033" cy="266207"/>
            </a:xfrm>
            <a:prstGeom prst="rect">
              <a:avLst/>
            </a:prstGeom>
          </p:spPr>
        </p:pic>
        <p:pic>
          <p:nvPicPr>
            <p:cNvPr id="39" name="Image 38">
              <a:extLst>
                <a:ext uri="{FF2B5EF4-FFF2-40B4-BE49-F238E27FC236}">
                  <a16:creationId xmlns:a16="http://schemas.microsoft.com/office/drawing/2014/main" id="{3B94AD8E-99D6-4C3B-B45E-0CEA0A986F2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58821" y="5543633"/>
              <a:ext cx="762033" cy="314511"/>
            </a:xfrm>
            <a:prstGeom prst="rect">
              <a:avLst/>
            </a:prstGeom>
          </p:spPr>
        </p:pic>
        <p:pic>
          <p:nvPicPr>
            <p:cNvPr id="41" name="Image 40">
              <a:extLst>
                <a:ext uri="{FF2B5EF4-FFF2-40B4-BE49-F238E27FC236}">
                  <a16:creationId xmlns:a16="http://schemas.microsoft.com/office/drawing/2014/main" id="{5CD03385-680E-47C2-B883-37671C887550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58566" y="4245506"/>
              <a:ext cx="609626" cy="300284"/>
            </a:xfrm>
            <a:prstGeom prst="rect">
              <a:avLst/>
            </a:prstGeom>
          </p:spPr>
        </p:pic>
        <p:pic>
          <p:nvPicPr>
            <p:cNvPr id="49" name="Image 48">
              <a:extLst>
                <a:ext uri="{FF2B5EF4-FFF2-40B4-BE49-F238E27FC236}">
                  <a16:creationId xmlns:a16="http://schemas.microsoft.com/office/drawing/2014/main" id="{24F4E5E2-FC73-4A32-BEC4-3C4C75DC5562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89501" y="4511207"/>
              <a:ext cx="769006" cy="235200"/>
            </a:xfrm>
            <a:prstGeom prst="rect">
              <a:avLst/>
            </a:prstGeom>
          </p:spPr>
        </p:pic>
        <p:pic>
          <p:nvPicPr>
            <p:cNvPr id="50" name="Image 49">
              <a:extLst>
                <a:ext uri="{FF2B5EF4-FFF2-40B4-BE49-F238E27FC236}">
                  <a16:creationId xmlns:a16="http://schemas.microsoft.com/office/drawing/2014/main" id="{0058D78B-7F48-4F20-9F22-62654A7C86A2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10169" y="5745881"/>
              <a:ext cx="487701" cy="486017"/>
            </a:xfrm>
            <a:prstGeom prst="rect">
              <a:avLst/>
            </a:prstGeom>
          </p:spPr>
        </p:pic>
        <p:pic>
          <p:nvPicPr>
            <p:cNvPr id="51" name="Image 50">
              <a:extLst>
                <a:ext uri="{FF2B5EF4-FFF2-40B4-BE49-F238E27FC236}">
                  <a16:creationId xmlns:a16="http://schemas.microsoft.com/office/drawing/2014/main" id="{36CC8168-5FB5-4C5D-BA40-74A3E7405583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7372" y="705096"/>
              <a:ext cx="914439" cy="609299"/>
            </a:xfrm>
            <a:prstGeom prst="rect">
              <a:avLst/>
            </a:prstGeom>
          </p:spPr>
        </p:pic>
        <p:pic>
          <p:nvPicPr>
            <p:cNvPr id="53" name="Image 52">
              <a:extLst>
                <a:ext uri="{FF2B5EF4-FFF2-40B4-BE49-F238E27FC236}">
                  <a16:creationId xmlns:a16="http://schemas.microsoft.com/office/drawing/2014/main" id="{840C7F09-AF1A-43E6-B225-4E2CC1E1F36C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8756627" y="3037837"/>
              <a:ext cx="546573" cy="529086"/>
            </a:xfrm>
            <a:prstGeom prst="rect">
              <a:avLst/>
            </a:prstGeom>
          </p:spPr>
        </p:pic>
        <p:pic>
          <p:nvPicPr>
            <p:cNvPr id="54" name="Graphique 53">
              <a:extLst>
                <a:ext uri="{FF2B5EF4-FFF2-40B4-BE49-F238E27FC236}">
                  <a16:creationId xmlns:a16="http://schemas.microsoft.com/office/drawing/2014/main" id="{C7122F10-93ED-4803-8BBC-F4D0AA2D0295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 bwMode="auto">
            <a:xfrm>
              <a:off x="8241622" y="2010500"/>
              <a:ext cx="651250" cy="361805"/>
            </a:xfrm>
            <a:prstGeom prst="rect">
              <a:avLst/>
            </a:prstGeom>
          </p:spPr>
        </p:pic>
        <p:pic>
          <p:nvPicPr>
            <p:cNvPr id="55" name="Image 54">
              <a:extLst>
                <a:ext uri="{FF2B5EF4-FFF2-40B4-BE49-F238E27FC236}">
                  <a16:creationId xmlns:a16="http://schemas.microsoft.com/office/drawing/2014/main" id="{6FA35BC9-E523-4B8F-B41A-647F1282D554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7460467" y="1260827"/>
              <a:ext cx="622398" cy="208895"/>
            </a:xfrm>
            <a:prstGeom prst="rect">
              <a:avLst/>
            </a:prstGeom>
          </p:spPr>
        </p:pic>
        <p:pic>
          <p:nvPicPr>
            <p:cNvPr id="56" name="Picture 2" descr="Université de technologie de Troyes — Wikipédia">
              <a:extLst>
                <a:ext uri="{FF2B5EF4-FFF2-40B4-BE49-F238E27FC236}">
                  <a16:creationId xmlns:a16="http://schemas.microsoft.com/office/drawing/2014/main" id="{070BE4B6-8E65-4AF6-8201-05A4158D164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7381" y="5446248"/>
              <a:ext cx="795070" cy="2973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37" name="Image 36">
            <a:extLst>
              <a:ext uri="{FF2B5EF4-FFF2-40B4-BE49-F238E27FC236}">
                <a16:creationId xmlns:a16="http://schemas.microsoft.com/office/drawing/2014/main" id="{20BA0AC3-DA74-4A05-8FEC-A30543C86553}"/>
              </a:ext>
            </a:extLst>
          </p:cNvPr>
          <p:cNvPicPr preferRelativeResize="0">
            <a:picLocks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34379" y="0"/>
            <a:ext cx="4655842" cy="4647431"/>
          </a:xfrm>
          <a:prstGeom prst="rect">
            <a:avLst/>
          </a:prstGeom>
          <a:noFill/>
        </p:spPr>
      </p:pic>
      <p:sp>
        <p:nvSpPr>
          <p:cNvPr id="32" name="Triangle rectangle 31">
            <a:extLst>
              <a:ext uri="{FF2B5EF4-FFF2-40B4-BE49-F238E27FC236}">
                <a16:creationId xmlns:a16="http://schemas.microsoft.com/office/drawing/2014/main" id="{C6638C3D-A162-4DF3-B453-04528FDB19CA}"/>
              </a:ext>
            </a:extLst>
          </p:cNvPr>
          <p:cNvSpPr>
            <a:spLocks noChangeAspect="1"/>
          </p:cNvSpPr>
          <p:nvPr/>
        </p:nvSpPr>
        <p:spPr>
          <a:xfrm rot="16200000">
            <a:off x="-12231" y="619726"/>
            <a:ext cx="288374" cy="290298"/>
          </a:xfrm>
          <a:prstGeom prst="rtTriangle">
            <a:avLst/>
          </a:prstGeom>
          <a:solidFill>
            <a:srgbClr val="EDF3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903"/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18914081-B314-4427-A6BC-476543E97DDB}"/>
              </a:ext>
            </a:extLst>
          </p:cNvPr>
          <p:cNvSpPr txBox="1"/>
          <p:nvPr/>
        </p:nvSpPr>
        <p:spPr>
          <a:xfrm>
            <a:off x="335360" y="1124744"/>
            <a:ext cx="2704653" cy="2112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129" dirty="0">
              <a:latin typeface="Archer Book" panose="02000000000000000000" pitchFamily="50" charset="0"/>
            </a:endParaRPr>
          </a:p>
          <a:p>
            <a:r>
              <a:rPr lang="fr-FR" sz="1200" b="1" dirty="0">
                <a:solidFill>
                  <a:srgbClr val="FF0000"/>
                </a:solidFill>
                <a:latin typeface="Archer Bold" pitchFamily="50" charset="0"/>
              </a:rPr>
              <a:t>Bourse aux Technologies Cybersécurité</a:t>
            </a:r>
          </a:p>
          <a:p>
            <a:endParaRPr lang="fr-FR" sz="1200" b="1" dirty="0">
              <a:solidFill>
                <a:srgbClr val="FF0000"/>
              </a:solidFill>
              <a:latin typeface="Archer Bold" pitchFamily="50" charset="0"/>
            </a:endParaRPr>
          </a:p>
          <a:p>
            <a:r>
              <a:rPr lang="fr-FR" sz="1200" b="1" dirty="0">
                <a:solidFill>
                  <a:srgbClr val="FF0000"/>
                </a:solidFill>
                <a:latin typeface="Archer Bold" pitchFamily="50" charset="0"/>
              </a:rPr>
              <a:t>25 Mai 2023</a:t>
            </a:r>
          </a:p>
          <a:p>
            <a:endParaRPr lang="fr-FR" sz="1200" b="1" dirty="0">
              <a:solidFill>
                <a:srgbClr val="FF0000"/>
              </a:solidFill>
              <a:latin typeface="Archer Bold" pitchFamily="50" charset="0"/>
            </a:endParaRPr>
          </a:p>
          <a:p>
            <a:r>
              <a:rPr lang="fr-FR" sz="1200" b="1" dirty="0">
                <a:solidFill>
                  <a:srgbClr val="FF0000"/>
                </a:solidFill>
                <a:latin typeface="Archer Bold" pitchFamily="50" charset="0"/>
              </a:rPr>
              <a:t>14.00-17.00</a:t>
            </a:r>
          </a:p>
          <a:p>
            <a:r>
              <a:rPr lang="fr-FR" sz="1200" b="1" i="1" dirty="0">
                <a:solidFill>
                  <a:srgbClr val="FF0000"/>
                </a:solidFill>
                <a:latin typeface="Archer Bold" pitchFamily="50" charset="0"/>
              </a:rPr>
              <a:t>Suivi d’un cocktail networking</a:t>
            </a:r>
          </a:p>
          <a:p>
            <a:endParaRPr lang="fr-FR" sz="1200" b="1" dirty="0">
              <a:solidFill>
                <a:srgbClr val="FF0000"/>
              </a:solidFill>
              <a:latin typeface="Archer Bold" pitchFamily="50" charset="0"/>
            </a:endParaRPr>
          </a:p>
          <a:p>
            <a:r>
              <a:rPr lang="fr-FR" sz="1200" b="1" dirty="0">
                <a:solidFill>
                  <a:srgbClr val="FF0000"/>
                </a:solidFill>
                <a:latin typeface="Archer Bold" pitchFamily="50" charset="0"/>
              </a:rPr>
              <a:t>École Nationale Supérieure de Géologie, Nancy </a:t>
            </a:r>
            <a:endParaRPr lang="fr-FR" sz="1200" dirty="0">
              <a:solidFill>
                <a:srgbClr val="FF0000"/>
              </a:solidFill>
              <a:latin typeface="Archer Bold" pitchFamily="50" charset="0"/>
            </a:endParaRPr>
          </a:p>
        </p:txBody>
      </p:sp>
      <p:sp>
        <p:nvSpPr>
          <p:cNvPr id="27" name="ZoneTexte 11">
            <a:extLst>
              <a:ext uri="{FF2B5EF4-FFF2-40B4-BE49-F238E27FC236}">
                <a16:creationId xmlns:a16="http://schemas.microsoft.com/office/drawing/2014/main" id="{27166649-D14D-4A4B-A08D-9A849203C8FC}"/>
              </a:ext>
            </a:extLst>
          </p:cNvPr>
          <p:cNvSpPr txBox="1"/>
          <p:nvPr/>
        </p:nvSpPr>
        <p:spPr>
          <a:xfrm>
            <a:off x="5159896" y="2492896"/>
            <a:ext cx="2692132" cy="2603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fr-FR" sz="1000" dirty="0">
                <a:solidFill>
                  <a:srgbClr val="00B0F0"/>
                </a:solidFill>
                <a:effectLst/>
                <a:latin typeface="Archer Bold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Avec la participation de l’ANSSI</a:t>
            </a:r>
            <a:endParaRPr lang="fr-FR" sz="1000" dirty="0">
              <a:solidFill>
                <a:srgbClr val="00B0F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8" name="ZoneTexte 11">
            <a:extLst>
              <a:ext uri="{FF2B5EF4-FFF2-40B4-BE49-F238E27FC236}">
                <a16:creationId xmlns:a16="http://schemas.microsoft.com/office/drawing/2014/main" id="{AB67B92F-CF19-40D3-A641-7007CA51FF9D}"/>
              </a:ext>
            </a:extLst>
          </p:cNvPr>
          <p:cNvSpPr txBox="1"/>
          <p:nvPr/>
        </p:nvSpPr>
        <p:spPr>
          <a:xfrm>
            <a:off x="4079776" y="1988840"/>
            <a:ext cx="4121636" cy="3505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000" dirty="0">
                <a:solidFill>
                  <a:srgbClr val="00B0F0"/>
                </a:solidFill>
                <a:effectLst/>
                <a:latin typeface="Archer Bold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Avec la participation du Ministère de l’Économie, des Finances et de la Souveraineté industrielle et numérique</a:t>
            </a:r>
            <a:endParaRPr lang="fr-FR" sz="1000" dirty="0">
              <a:solidFill>
                <a:srgbClr val="00B0F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3" name="ZoneTexte 11">
            <a:extLst>
              <a:ext uri="{FF2B5EF4-FFF2-40B4-BE49-F238E27FC236}">
                <a16:creationId xmlns:a16="http://schemas.microsoft.com/office/drawing/2014/main" id="{20404C52-B129-4611-9E14-41AA108C63B7}"/>
              </a:ext>
            </a:extLst>
          </p:cNvPr>
          <p:cNvSpPr txBox="1"/>
          <p:nvPr/>
        </p:nvSpPr>
        <p:spPr>
          <a:xfrm>
            <a:off x="4583832" y="1628800"/>
            <a:ext cx="3456796" cy="228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000" dirty="0">
                <a:solidFill>
                  <a:srgbClr val="00B0F0"/>
                </a:solidFill>
                <a:effectLst/>
                <a:latin typeface="Archer Bold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Avec la participation de la Commission Européenne</a:t>
            </a:r>
            <a:endParaRPr lang="fr-FR" sz="1000" dirty="0">
              <a:solidFill>
                <a:srgbClr val="00B0F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586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>
          <a:xfrm>
            <a:off x="-25025" y="377490"/>
            <a:ext cx="12191999" cy="529501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fr-FR" sz="3200">
                <a:solidFill>
                  <a:srgbClr val="0C2340"/>
                </a:solidFill>
                <a:latin typeface="+mn-lt"/>
              </a:rPr>
              <a:t>Votre "demande"</a:t>
            </a:r>
            <a:endParaRPr sz="3200"/>
          </a:p>
        </p:txBody>
      </p:sp>
      <p:sp>
        <p:nvSpPr>
          <p:cNvPr id="5" name="Rectangle 4"/>
          <p:cNvSpPr/>
          <p:nvPr/>
        </p:nvSpPr>
        <p:spPr bwMode="auto">
          <a:xfrm>
            <a:off x="988084" y="1056408"/>
            <a:ext cx="10332853" cy="3896590"/>
          </a:xfrm>
          <a:prstGeom prst="rect">
            <a:avLst/>
          </a:prstGeom>
          <a:noFill/>
          <a:ln w="38100">
            <a:solidFill>
              <a:srgbClr val="D9E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ZoneTexte 6"/>
          <p:cNvSpPr/>
          <p:nvPr/>
        </p:nvSpPr>
        <p:spPr bwMode="auto">
          <a:xfrm>
            <a:off x="2888973" y="1913969"/>
            <a:ext cx="6422797" cy="2606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  <a:defRPr sz="1800"/>
            </a:pPr>
            <a:r>
              <a:rPr lang="fr-FR" sz="2200">
                <a:latin typeface="Calibri Light"/>
                <a:ea typeface="Arial"/>
                <a:cs typeface="Calibri Light"/>
              </a:rPr>
              <a:t>1. Description de la "demande"</a:t>
            </a:r>
            <a:endParaRPr/>
          </a:p>
          <a:p>
            <a:pPr lvl="1">
              <a:lnSpc>
                <a:spcPct val="150000"/>
              </a:lnSpc>
              <a:defRPr sz="1800"/>
            </a:pPr>
            <a:r>
              <a:rPr lang="fr-FR" sz="2200">
                <a:latin typeface="Calibri Light"/>
                <a:ea typeface="Arial"/>
                <a:cs typeface="Calibri Light"/>
              </a:rPr>
              <a:t>2. Description courte</a:t>
            </a:r>
            <a:endParaRPr/>
          </a:p>
          <a:p>
            <a:pPr lvl="1">
              <a:lnSpc>
                <a:spcPct val="150000"/>
              </a:lnSpc>
              <a:defRPr sz="1800"/>
            </a:pPr>
            <a:r>
              <a:rPr lang="fr-FR" sz="2200">
                <a:latin typeface="Calibri Light"/>
                <a:ea typeface="Arial"/>
                <a:cs typeface="Calibri Light"/>
              </a:rPr>
              <a:t>3. Cas d’usage et environnement</a:t>
            </a:r>
            <a:endParaRPr/>
          </a:p>
          <a:p>
            <a:pPr lvl="1">
              <a:lnSpc>
                <a:spcPct val="150000"/>
              </a:lnSpc>
              <a:defRPr sz="1800"/>
            </a:pPr>
            <a:r>
              <a:rPr lang="fr-FR" sz="2200">
                <a:latin typeface="Calibri Light"/>
                <a:ea typeface="Arial"/>
                <a:cs typeface="Calibri Light"/>
              </a:rPr>
              <a:t>4. Commentaires</a:t>
            </a:r>
            <a:endParaRPr/>
          </a:p>
          <a:p>
            <a:pPr lvl="1">
              <a:lnSpc>
                <a:spcPct val="150000"/>
              </a:lnSpc>
              <a:defRPr sz="1800"/>
            </a:pPr>
            <a:r>
              <a:rPr lang="fr-FR" sz="2200">
                <a:latin typeface="Calibri Light"/>
                <a:ea typeface="Arial"/>
                <a:cs typeface="Calibri Light"/>
              </a:rPr>
              <a:t>5. Interlocuteurs</a:t>
            </a:r>
            <a:endParaRPr/>
          </a:p>
        </p:txBody>
      </p:sp>
      <p:sp>
        <p:nvSpPr>
          <p:cNvPr id="7" name="Rectangle 7"/>
          <p:cNvSpPr/>
          <p:nvPr/>
        </p:nvSpPr>
        <p:spPr bwMode="auto">
          <a:xfrm>
            <a:off x="3073380" y="1870363"/>
            <a:ext cx="6162260" cy="2649681"/>
          </a:xfrm>
          <a:prstGeom prst="rect">
            <a:avLst/>
          </a:prstGeom>
          <a:noFill/>
          <a:ln w="38100">
            <a:solidFill>
              <a:srgbClr val="0C23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ZoneTexte 8"/>
          <p:cNvSpPr/>
          <p:nvPr/>
        </p:nvSpPr>
        <p:spPr bwMode="auto">
          <a:xfrm>
            <a:off x="1185906" y="1153512"/>
            <a:ext cx="9937280" cy="45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 sz="1800"/>
            </a:pPr>
            <a:r>
              <a:rPr lang="fr-FR" sz="2400">
                <a:ea typeface="Arial"/>
                <a:cs typeface="Arial"/>
              </a:rPr>
              <a:t>Merci de remplir les prochaines diapositives avec les informations suivantes:</a:t>
            </a:r>
            <a:endParaRPr/>
          </a:p>
        </p:txBody>
      </p:sp>
      <p:sp>
        <p:nvSpPr>
          <p:cNvPr id="9" name="ZoneTexte 10"/>
          <p:cNvSpPr/>
          <p:nvPr/>
        </p:nvSpPr>
        <p:spPr bwMode="auto">
          <a:xfrm>
            <a:off x="18418" y="5149945"/>
            <a:ext cx="12148551" cy="86421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defRPr/>
            </a:pPr>
            <a:r>
              <a:rPr lang="fr-FR" sz="1600" b="1">
                <a:solidFill>
                  <a:srgbClr val="FF0000"/>
                </a:solidFill>
                <a:ea typeface="Arial"/>
                <a:cs typeface="Arial"/>
              </a:rPr>
              <a:t>Vous disposez d'un droit d'accès, de retrait et de modification avant, pendant et après l'événement.</a:t>
            </a:r>
            <a:endParaRPr sz="1600" b="1">
              <a:solidFill>
                <a:srgbClr val="FF0000"/>
              </a:solidFill>
              <a:ea typeface="Arial"/>
              <a:cs typeface="Arial"/>
            </a:endParaRPr>
          </a:p>
          <a:p>
            <a:pPr algn="ctr">
              <a:defRPr/>
            </a:pPr>
            <a:r>
              <a:rPr lang="fr-FR" sz="1600" b="1">
                <a:solidFill>
                  <a:srgbClr val="FF0000"/>
                </a:solidFill>
                <a:ea typeface="Arial"/>
                <a:cs typeface="Arial"/>
              </a:rPr>
              <a:t>Aucune information n'est transmise à un tiers ou collectée sans votre consentement.</a:t>
            </a:r>
            <a:endParaRPr sz="1600" b="1">
              <a:solidFill>
                <a:srgbClr val="FF0000"/>
              </a:solidFill>
              <a:ea typeface="Arial"/>
              <a:cs typeface="Arial"/>
            </a:endParaRPr>
          </a:p>
          <a:p>
            <a:pPr algn="ctr">
              <a:defRPr/>
            </a:pPr>
            <a:r>
              <a:rPr lang="fr-FR" sz="1600" b="1">
                <a:solidFill>
                  <a:srgbClr val="FF0000"/>
                </a:solidFill>
                <a:ea typeface="Arial"/>
                <a:cs typeface="Arial"/>
              </a:rPr>
              <a:t>Votre nom ou votre raison sociale n'apparaîtra jamais au cours d'une communication, hors demande explicite de votre part.</a:t>
            </a:r>
            <a:endParaRPr sz="1600" b="1">
              <a:solidFill>
                <a:srgbClr val="FF0000"/>
              </a:solidFill>
              <a:ea typeface="Arial"/>
              <a:cs typeface="Arial"/>
            </a:endParaRPr>
          </a:p>
          <a:p>
            <a:pPr algn="ctr">
              <a:defRPr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/>
          <p:nvPr/>
        </p:nvSpPr>
        <p:spPr bwMode="auto">
          <a:xfrm>
            <a:off x="349605" y="1566950"/>
            <a:ext cx="11208514" cy="352975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27936" indent="-327936">
              <a:buFont typeface="Wingdings"/>
              <a:buChar char="§"/>
              <a:defRPr/>
            </a:pPr>
            <a:r>
              <a:rPr lang="fr-FR" sz="2200"/>
              <a:t>Titre de l'idée, du besoin :</a:t>
            </a:r>
            <a:endParaRPr/>
          </a:p>
          <a:p>
            <a:pPr>
              <a:buClr>
                <a:srgbClr val="0C2340"/>
              </a:buClr>
              <a:defRPr/>
            </a:pPr>
            <a:endParaRPr lang="fr-FR" sz="2200">
              <a:latin typeface="+mj-lt"/>
            </a:endParaRPr>
          </a:p>
          <a:p>
            <a:pPr>
              <a:buClr>
                <a:srgbClr val="0C2340"/>
              </a:buClr>
              <a:defRPr/>
            </a:pPr>
            <a:endParaRPr lang="fr-FR" sz="2200"/>
          </a:p>
          <a:p>
            <a:pPr marL="285750" indent="-285750">
              <a:buClr>
                <a:srgbClr val="0C2340"/>
              </a:buClr>
              <a:buFont typeface="Wingdings"/>
              <a:buChar char="§"/>
              <a:defRPr/>
            </a:pPr>
            <a:r>
              <a:rPr lang="fr-FR" sz="2200"/>
              <a:t>Développer succinctement, en une ou deux phrases : </a:t>
            </a:r>
            <a:endParaRPr/>
          </a:p>
          <a:p>
            <a:pPr>
              <a:buClr>
                <a:srgbClr val="0C2340"/>
              </a:buClr>
              <a:defRPr/>
            </a:pPr>
            <a:endParaRPr lang="fr-FR" sz="2400"/>
          </a:p>
          <a:p>
            <a:pPr>
              <a:buClr>
                <a:srgbClr val="0C2340"/>
              </a:buClr>
              <a:defRPr/>
            </a:pPr>
            <a:endParaRPr lang="fr-FR" sz="240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 bwMode="auto">
          <a:xfrm>
            <a:off x="0" y="161876"/>
            <a:ext cx="12192000" cy="1325563"/>
          </a:xfrm>
        </p:spPr>
        <p:txBody>
          <a:bodyPr/>
          <a:lstStyle/>
          <a:p>
            <a:pPr algn="ctr">
              <a:defRPr/>
            </a:pPr>
            <a:r>
              <a:rPr lang="fr-FR" sz="4800">
                <a:solidFill>
                  <a:srgbClr val="0C2340"/>
                </a:solidFill>
                <a:latin typeface="+mn-lt"/>
              </a:rPr>
              <a:t>1. Description de la "demande"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>
          <a:xfrm>
            <a:off x="642545" y="191942"/>
            <a:ext cx="11187545" cy="1325562"/>
          </a:xfrm>
        </p:spPr>
        <p:txBody>
          <a:bodyPr/>
          <a:lstStyle/>
          <a:p>
            <a:pPr algn="ctr">
              <a:defRPr/>
            </a:pPr>
            <a:r>
              <a:rPr lang="fr-FR" sz="4800" b="0" i="0" u="none" strike="noStrike" cap="none" spc="0">
                <a:solidFill>
                  <a:srgbClr val="0C2340"/>
                </a:solidFill>
                <a:latin typeface="+mj-lt"/>
                <a:ea typeface="+mj-ea"/>
                <a:cs typeface="+mj-cs"/>
              </a:rPr>
              <a:t>2. Description courte </a:t>
            </a:r>
            <a:r>
              <a:rPr lang="fr-FR" sz="2800" b="0" i="0" u="none" strike="noStrike" cap="none" spc="0">
                <a:solidFill>
                  <a:srgbClr val="0C2340"/>
                </a:solidFill>
                <a:latin typeface="+mj-lt"/>
                <a:ea typeface="+mj-ea"/>
                <a:cs typeface="+mj-cs"/>
              </a:rPr>
              <a:t>(et illustration)</a:t>
            </a:r>
            <a:r>
              <a:rPr lang="fr-FR" sz="4800" b="0" i="0" u="none" strike="noStrike" cap="none" spc="0">
                <a:solidFill>
                  <a:srgbClr val="0C2340"/>
                </a:solidFill>
                <a:latin typeface="+mj-lt"/>
                <a:ea typeface="+mj-ea"/>
                <a:cs typeface="+mj-cs"/>
              </a:rPr>
              <a:t> : </a:t>
            </a:r>
            <a:endParaRPr sz="4800">
              <a:solidFill>
                <a:srgbClr val="0C2340"/>
              </a:solidFill>
            </a:endParaRPr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838198" y="1825625"/>
            <a:ext cx="10515600" cy="4218420"/>
          </a:xfrm>
        </p:spPr>
        <p:txBody>
          <a:bodyPr/>
          <a:lstStyle/>
          <a:p>
            <a:pPr marL="0" indent="0">
              <a:buNone/>
              <a:defRPr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6096000" y="1444978"/>
            <a:ext cx="5904089" cy="4427458"/>
          </a:xfrm>
          <a:prstGeom prst="rect">
            <a:avLst/>
          </a:prstGeom>
          <a:solidFill>
            <a:srgbClr val="00B8D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Rectangle 4"/>
          <p:cNvSpPr/>
          <p:nvPr/>
        </p:nvSpPr>
        <p:spPr bwMode="auto">
          <a:xfrm>
            <a:off x="191911" y="1444978"/>
            <a:ext cx="5631398" cy="4427458"/>
          </a:xfrm>
          <a:prstGeom prst="rect">
            <a:avLst/>
          </a:prstGeom>
          <a:solidFill>
            <a:srgbClr val="00B8D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 bwMode="auto">
          <a:xfrm>
            <a:off x="0" y="119415"/>
            <a:ext cx="12192000" cy="1325563"/>
          </a:xfrm>
        </p:spPr>
        <p:txBody>
          <a:bodyPr/>
          <a:lstStyle/>
          <a:p>
            <a:pPr algn="ctr">
              <a:defRPr/>
            </a:pPr>
            <a:r>
              <a:rPr lang="fr-FR" sz="4800">
                <a:solidFill>
                  <a:srgbClr val="0C2340"/>
                </a:solidFill>
                <a:latin typeface="+mn-lt"/>
              </a:rPr>
              <a:t>3. Cas d’usage et environnement</a:t>
            </a:r>
            <a:endParaRPr/>
          </a:p>
        </p:txBody>
      </p:sp>
      <p:sp>
        <p:nvSpPr>
          <p:cNvPr id="7" name="ZoneTexte 6"/>
          <p:cNvSpPr/>
          <p:nvPr/>
        </p:nvSpPr>
        <p:spPr bwMode="auto">
          <a:xfrm>
            <a:off x="239887" y="1444977"/>
            <a:ext cx="5585758" cy="1066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2200" b="1"/>
              <a:t>Cas d’usage </a:t>
            </a:r>
            <a:r>
              <a:rPr lang="fr-FR" sz="2200"/>
              <a:t>possibles : </a:t>
            </a:r>
            <a:endParaRPr lang="fr-FR" sz="2200">
              <a:latin typeface="Archer Light"/>
            </a:endParaRPr>
          </a:p>
          <a:p>
            <a:pPr>
              <a:defRPr/>
            </a:pPr>
            <a:endParaRPr lang="fr-FR" sz="2200">
              <a:latin typeface="+mj-lt"/>
            </a:endParaRPr>
          </a:p>
          <a:p>
            <a:pPr>
              <a:defRPr/>
            </a:pPr>
            <a:endParaRPr lang="fr-FR" sz="2000"/>
          </a:p>
        </p:txBody>
      </p:sp>
      <p:sp>
        <p:nvSpPr>
          <p:cNvPr id="8" name="ZoneTexte 7"/>
          <p:cNvSpPr/>
          <p:nvPr/>
        </p:nvSpPr>
        <p:spPr bwMode="auto">
          <a:xfrm>
            <a:off x="6101644" y="1444977"/>
            <a:ext cx="6000446" cy="2042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2200" b="1"/>
              <a:t>Données de référence</a:t>
            </a:r>
            <a:r>
              <a:rPr lang="fr-FR" sz="2200"/>
              <a:t> : </a:t>
            </a:r>
            <a:r>
              <a:rPr lang="fr-FR" sz="2200">
                <a:solidFill>
                  <a:schemeClr val="tx1">
                    <a:lumMod val="65000"/>
                    <a:lumOff val="35000"/>
                  </a:schemeClr>
                </a:solidFill>
              </a:rPr>
              <a:t> Environnement à prendre en compte,</a:t>
            </a:r>
            <a:r>
              <a:rPr lang="fr-FR" sz="2200" b="0" i="0" u="none" strike="noStrike" cap="none" spc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rPr>
              <a:t> éléments dimensionnants, contraintes, </a:t>
            </a:r>
            <a:r>
              <a:rPr lang="fr-FR" sz="2200">
                <a:solidFill>
                  <a:schemeClr val="tx1">
                    <a:lumMod val="65000"/>
                    <a:lumOff val="35000"/>
                  </a:schemeClr>
                </a:solidFill>
              </a:rPr>
              <a:t>chiffres-clés, … </a:t>
            </a:r>
            <a:endParaRPr/>
          </a:p>
          <a:p>
            <a:pPr>
              <a:defRPr/>
            </a:pPr>
            <a:endParaRPr lang="fr-FR" sz="220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>
              <a:defRPr/>
            </a:pPr>
            <a:endParaRPr lang="fr-FR" sz="2200">
              <a:latin typeface="+mj-lt"/>
            </a:endParaRPr>
          </a:p>
          <a:p>
            <a:pPr>
              <a:defRPr/>
            </a:pPr>
            <a:endParaRPr lang="fr-F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 bwMode="auto">
          <a:xfrm>
            <a:off x="0" y="144863"/>
            <a:ext cx="12192000" cy="1325563"/>
          </a:xfrm>
        </p:spPr>
        <p:txBody>
          <a:bodyPr/>
          <a:lstStyle/>
          <a:p>
            <a:pPr algn="ctr">
              <a:defRPr/>
            </a:pPr>
            <a:r>
              <a:rPr lang="fr-FR" sz="4800">
                <a:solidFill>
                  <a:srgbClr val="0C2340"/>
                </a:solidFill>
                <a:latin typeface="+mn-lt"/>
              </a:rPr>
              <a:t>4. Commentaires</a:t>
            </a:r>
            <a:endParaRPr/>
          </a:p>
        </p:txBody>
      </p:sp>
      <p:sp>
        <p:nvSpPr>
          <p:cNvPr id="5" name="ZoneTexte 4"/>
          <p:cNvSpPr/>
          <p:nvPr/>
        </p:nvSpPr>
        <p:spPr bwMode="auto">
          <a:xfrm>
            <a:off x="0" y="1326471"/>
            <a:ext cx="12195381" cy="4585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defRPr/>
            </a:pPr>
            <a:r>
              <a:rPr lang="fr-FR" sz="2200" b="0" i="1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(Éléments de nature à susciter un maximum de réponses à votre demande)</a:t>
            </a:r>
            <a:endParaRPr sz="2200" b="0" i="1" u="none" strike="noStrike" cap="none" spc="0">
              <a:solidFill>
                <a:schemeClr val="tx1"/>
              </a:solidFill>
              <a:latin typeface="Calibri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 rot="18899975">
            <a:off x="667327" y="2956191"/>
            <a:ext cx="6907912" cy="640115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noAutofit/>
          </a:bodyPr>
          <a:lstStyle/>
          <a:p>
            <a:pPr>
              <a:defRPr/>
            </a:pPr>
            <a:r>
              <a:rPr sz="7200">
                <a:solidFill>
                  <a:srgbClr val="FF0000"/>
                </a:solidFill>
              </a:rPr>
              <a:t>CONFIDENTIEL</a:t>
            </a:r>
            <a:endParaRPr sz="7200"/>
          </a:p>
        </p:txBody>
      </p:sp>
      <p:sp>
        <p:nvSpPr>
          <p:cNvPr id="5" name="Rectangle 4"/>
          <p:cNvSpPr/>
          <p:nvPr/>
        </p:nvSpPr>
        <p:spPr bwMode="auto">
          <a:xfrm>
            <a:off x="191792" y="1751997"/>
            <a:ext cx="5901446" cy="4257411"/>
          </a:xfrm>
          <a:prstGeom prst="rect">
            <a:avLst/>
          </a:prstGeom>
          <a:solidFill>
            <a:schemeClr val="accent4">
              <a:alpha val="26000"/>
            </a:schemeClr>
          </a:solidFill>
          <a:ln w="28575">
            <a:solidFill>
              <a:srgbClr val="0C23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Rectangle 3"/>
          <p:cNvSpPr/>
          <p:nvPr/>
        </p:nvSpPr>
        <p:spPr bwMode="auto">
          <a:xfrm>
            <a:off x="6201192" y="1749136"/>
            <a:ext cx="5797279" cy="4260272"/>
          </a:xfrm>
          <a:prstGeom prst="rect">
            <a:avLst/>
          </a:prstGeom>
          <a:solidFill>
            <a:srgbClr val="00B8DE">
              <a:alpha val="15000"/>
            </a:srgbClr>
          </a:solidFill>
          <a:ln w="28575">
            <a:solidFill>
              <a:srgbClr val="D9E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 bwMode="auto">
          <a:xfrm>
            <a:off x="0" y="72427"/>
            <a:ext cx="12191999" cy="1325562"/>
          </a:xfrm>
        </p:spPr>
        <p:txBody>
          <a:bodyPr/>
          <a:lstStyle/>
          <a:p>
            <a:pPr algn="ctr">
              <a:defRPr/>
            </a:pPr>
            <a:r>
              <a:rPr lang="fr-FR" sz="4800">
                <a:solidFill>
                  <a:srgbClr val="0C2340"/>
                </a:solidFill>
                <a:latin typeface="+mn-lt"/>
              </a:rPr>
              <a:t>5. Interlocuteurs</a:t>
            </a:r>
            <a:endParaRPr/>
          </a:p>
        </p:txBody>
      </p:sp>
      <p:sp>
        <p:nvSpPr>
          <p:cNvPr id="8" name="ZoneTexte 6"/>
          <p:cNvSpPr/>
          <p:nvPr/>
        </p:nvSpPr>
        <p:spPr bwMode="auto">
          <a:xfrm>
            <a:off x="277244" y="1845108"/>
            <a:ext cx="5818262" cy="376598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50000"/>
              </a:lnSpc>
              <a:defRPr/>
            </a:pPr>
            <a:r>
              <a:rPr lang="fr-FR" sz="2000">
                <a:latin typeface="+mj-lt"/>
              </a:rPr>
              <a:t>Votre entité : </a:t>
            </a:r>
            <a:endParaRPr/>
          </a:p>
          <a:p>
            <a:pPr>
              <a:lnSpc>
                <a:spcPct val="150000"/>
              </a:lnSpc>
              <a:defRPr/>
            </a:pPr>
            <a:r>
              <a:rPr lang="fr-FR" sz="2000">
                <a:latin typeface="+mj-lt"/>
              </a:rPr>
              <a:t>Nom : </a:t>
            </a:r>
            <a:endParaRPr/>
          </a:p>
          <a:p>
            <a:pPr>
              <a:lnSpc>
                <a:spcPct val="150000"/>
              </a:lnSpc>
              <a:defRPr/>
            </a:pPr>
            <a:r>
              <a:rPr lang="fr-FR" sz="2000">
                <a:latin typeface="+mj-lt"/>
              </a:rPr>
              <a:t>Prénom : </a:t>
            </a:r>
            <a:endParaRPr/>
          </a:p>
          <a:p>
            <a:pPr>
              <a:lnSpc>
                <a:spcPct val="150000"/>
              </a:lnSpc>
              <a:defRPr/>
            </a:pPr>
            <a:r>
              <a:rPr lang="fr-FR" sz="2000">
                <a:latin typeface="+mj-lt"/>
              </a:rPr>
              <a:t>Fonction :</a:t>
            </a:r>
            <a:endParaRPr/>
          </a:p>
          <a:p>
            <a:pPr>
              <a:lnSpc>
                <a:spcPct val="150000"/>
              </a:lnSpc>
              <a:defRPr/>
            </a:pPr>
            <a:r>
              <a:rPr lang="fr-FR" sz="2000">
                <a:latin typeface="+mj-lt"/>
              </a:rPr>
              <a:t>Adresse mail : </a:t>
            </a:r>
            <a:endParaRPr/>
          </a:p>
          <a:p>
            <a:pPr>
              <a:lnSpc>
                <a:spcPct val="150000"/>
              </a:lnSpc>
              <a:defRPr/>
            </a:pPr>
            <a:r>
              <a:rPr lang="fr-FR" sz="2000">
                <a:latin typeface="+mj-lt"/>
              </a:rPr>
              <a:t>Téléphone fixe : </a:t>
            </a:r>
            <a:endParaRPr/>
          </a:p>
          <a:p>
            <a:pPr>
              <a:lnSpc>
                <a:spcPct val="150000"/>
              </a:lnSpc>
              <a:defRPr/>
            </a:pPr>
            <a:r>
              <a:rPr lang="fr-FR" sz="2000">
                <a:latin typeface="+mj-lt"/>
              </a:rPr>
              <a:t>Téléphone portable :</a:t>
            </a:r>
            <a:endParaRPr/>
          </a:p>
          <a:p>
            <a:pPr>
              <a:defRPr/>
            </a:pPr>
            <a:r>
              <a:rPr lang="fr-FR" sz="2000">
                <a:latin typeface="+mj-lt"/>
              </a:rPr>
              <a:t>Adresse postale : </a:t>
            </a:r>
            <a:endParaRPr/>
          </a:p>
        </p:txBody>
      </p:sp>
      <p:sp>
        <p:nvSpPr>
          <p:cNvPr id="9" name="ZoneTexte 7"/>
          <p:cNvSpPr/>
          <p:nvPr/>
        </p:nvSpPr>
        <p:spPr bwMode="auto">
          <a:xfrm>
            <a:off x="6317297" y="1238972"/>
            <a:ext cx="5513096" cy="45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2400" b="1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Votre représentant durant l’événement</a:t>
            </a:r>
            <a:endParaRPr sz="2400" b="1"/>
          </a:p>
        </p:txBody>
      </p:sp>
      <p:sp>
        <p:nvSpPr>
          <p:cNvPr id="10" name="ZoneTexte 8"/>
          <p:cNvSpPr/>
          <p:nvPr/>
        </p:nvSpPr>
        <p:spPr bwMode="auto">
          <a:xfrm>
            <a:off x="6215361" y="1783772"/>
            <a:ext cx="5753274" cy="41611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50000"/>
              </a:lnSpc>
              <a:defRPr/>
            </a:pPr>
            <a:r>
              <a:rPr lang="fr-FR" sz="2000" dirty="0">
                <a:latin typeface="+mj-lt"/>
              </a:rPr>
              <a:t>Entité : IMT Grand Est</a:t>
            </a:r>
            <a:endParaRPr dirty="0"/>
          </a:p>
          <a:p>
            <a:pPr>
              <a:lnSpc>
                <a:spcPct val="150000"/>
              </a:lnSpc>
              <a:defRPr/>
            </a:pPr>
            <a:r>
              <a:rPr lang="fr-FR" sz="2000" dirty="0">
                <a:latin typeface="+mj-lt"/>
              </a:rPr>
              <a:t>Nom : ABRAHAM</a:t>
            </a:r>
            <a:endParaRPr dirty="0"/>
          </a:p>
          <a:p>
            <a:pPr>
              <a:lnSpc>
                <a:spcPct val="150000"/>
              </a:lnSpc>
              <a:defRPr/>
            </a:pPr>
            <a:r>
              <a:rPr lang="fr-FR" sz="2000" dirty="0">
                <a:latin typeface="+mj-lt"/>
              </a:rPr>
              <a:t>Prénom : Denis</a:t>
            </a:r>
            <a:endParaRPr dirty="0"/>
          </a:p>
          <a:p>
            <a:pPr>
              <a:lnSpc>
                <a:spcPct val="150000"/>
              </a:lnSpc>
              <a:defRPr/>
            </a:pPr>
            <a:r>
              <a:rPr lang="fr-FR" sz="2000" dirty="0">
                <a:latin typeface="+mj-lt"/>
              </a:rPr>
              <a:t>Fonction : Directeur du Soutien au Développement Économique et à l'Innovation</a:t>
            </a:r>
            <a:endParaRPr dirty="0"/>
          </a:p>
          <a:p>
            <a:pPr>
              <a:lnSpc>
                <a:spcPct val="150000"/>
              </a:lnSpc>
              <a:defRPr/>
            </a:pPr>
            <a:r>
              <a:rPr lang="fr-FR" sz="2000" dirty="0">
                <a:latin typeface="+mj-lt"/>
              </a:rPr>
              <a:t>Adresse mail : denis.abraham@imt.fr</a:t>
            </a:r>
            <a:endParaRPr dirty="0"/>
          </a:p>
          <a:p>
            <a:pPr>
              <a:lnSpc>
                <a:spcPct val="150000"/>
              </a:lnSpc>
              <a:defRPr/>
            </a:pPr>
            <a:r>
              <a:rPr lang="fr-FR" sz="2000" dirty="0">
                <a:latin typeface="+mj-lt"/>
              </a:rPr>
              <a:t>Téléphone portable : +33 (0)6 28 71 41 39</a:t>
            </a:r>
            <a:endParaRPr dirty="0"/>
          </a:p>
          <a:p>
            <a:pPr>
              <a:lnSpc>
                <a:spcPct val="150000"/>
              </a:lnSpc>
              <a:defRPr/>
            </a:pPr>
            <a:r>
              <a:rPr lang="fr-FR" sz="2000" dirty="0">
                <a:latin typeface="+mj-lt"/>
              </a:rPr>
              <a:t>Adresse postale : ENSG, 2 Rue du Doyen Marcel </a:t>
            </a:r>
            <a:r>
              <a:rPr lang="fr-FR" sz="2000" dirty="0" err="1">
                <a:latin typeface="+mj-lt"/>
              </a:rPr>
              <a:t>Roubault</a:t>
            </a:r>
            <a:r>
              <a:rPr lang="fr-FR" sz="2000" dirty="0">
                <a:latin typeface="+mj-lt"/>
              </a:rPr>
              <a:t>, BP10162, 54505 </a:t>
            </a:r>
            <a:r>
              <a:rPr lang="fr-FR" sz="2000" dirty="0" err="1">
                <a:latin typeface="+mj-lt"/>
              </a:rPr>
              <a:t>Vandoeuvre-lès-Nancy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1924090" y="1177636"/>
            <a:ext cx="2165168" cy="518195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algn="ctr">
              <a:defRPr/>
            </a:pPr>
            <a:r>
              <a:rPr sz="2800" b="1"/>
              <a:t>Vous</a:t>
            </a:r>
            <a:endParaRPr sz="2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1994456" y="2838333"/>
            <a:ext cx="8222974" cy="111318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 bwMode="auto">
          <a:xfrm>
            <a:off x="0" y="102889"/>
            <a:ext cx="12192000" cy="1325563"/>
          </a:xfrm>
        </p:spPr>
        <p:txBody>
          <a:bodyPr/>
          <a:lstStyle/>
          <a:p>
            <a:pPr algn="ctr">
              <a:defRPr/>
            </a:pPr>
            <a:r>
              <a:rPr lang="fr-FR" sz="4800" dirty="0">
                <a:solidFill>
                  <a:srgbClr val="0C2340"/>
                </a:solidFill>
                <a:latin typeface="+mn-lt"/>
              </a:rPr>
              <a:t>Date limite de candidature</a:t>
            </a:r>
            <a:endParaRPr dirty="0"/>
          </a:p>
        </p:txBody>
      </p:sp>
      <p:sp>
        <p:nvSpPr>
          <p:cNvPr id="6" name="ZoneTexte 5"/>
          <p:cNvSpPr>
            <a:spLocks/>
          </p:cNvSpPr>
          <p:nvPr/>
        </p:nvSpPr>
        <p:spPr bwMode="auto">
          <a:xfrm>
            <a:off x="1512570" y="1729466"/>
            <a:ext cx="916686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2800" dirty="0"/>
              <a:t>À retourner à l’adresse </a:t>
            </a:r>
            <a:endParaRPr dirty="0"/>
          </a:p>
          <a:p>
            <a:pPr algn="ctr">
              <a:defRPr/>
            </a:pPr>
            <a:r>
              <a:rPr lang="fr-FR" sz="2800" u="sng" dirty="0">
                <a:hlinkClick r:id="rId2"/>
              </a:rPr>
              <a:t>bourseauxtechnos@imt-grandest.fr</a:t>
            </a:r>
            <a:r>
              <a:rPr lang="fr-FR" sz="2800" dirty="0"/>
              <a:t> une fois complété</a:t>
            </a:r>
            <a:endParaRPr dirty="0"/>
          </a:p>
          <a:p>
            <a:pPr algn="ctr">
              <a:defRPr/>
            </a:pPr>
            <a:endParaRPr lang="fr-FR" sz="2800" dirty="0"/>
          </a:p>
          <a:p>
            <a:pPr algn="ctr">
              <a:defRPr/>
            </a:pPr>
            <a:r>
              <a:rPr lang="fr-FR" sz="4000" dirty="0"/>
              <a:t>Avant le Lundi 24 Avril, 23.59.</a:t>
            </a:r>
            <a:endParaRPr dirty="0"/>
          </a:p>
        </p:txBody>
      </p:sp>
      <p:sp>
        <p:nvSpPr>
          <p:cNvPr id="7" name="ZoneTexte 6"/>
          <p:cNvSpPr>
            <a:spLocks/>
          </p:cNvSpPr>
          <p:nvPr/>
        </p:nvSpPr>
        <p:spPr bwMode="auto">
          <a:xfrm>
            <a:off x="2166257" y="4398663"/>
            <a:ext cx="78594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200" dirty="0">
                <a:latin typeface="+mj-lt"/>
              </a:rPr>
              <a:t>Pour tout question ou renseignement complémentaire, </a:t>
            </a:r>
            <a:endParaRPr sz="1200" dirty="0"/>
          </a:p>
          <a:p>
            <a:pPr algn="ctr">
              <a:defRPr/>
            </a:pPr>
            <a:r>
              <a:rPr lang="fr-FR" sz="1200" dirty="0">
                <a:latin typeface="+mj-lt"/>
              </a:rPr>
              <a:t>veuillez contacter Denis Abraham à l’adresse </a:t>
            </a:r>
            <a:endParaRPr sz="1200" dirty="0"/>
          </a:p>
          <a:p>
            <a:pPr algn="ctr">
              <a:defRPr/>
            </a:pPr>
            <a:r>
              <a:rPr lang="fr-FR" sz="1200" u="sng" dirty="0">
                <a:latin typeface="+mj-lt"/>
                <a:hlinkClick r:id="rId2"/>
              </a:rPr>
              <a:t>bourseauxtechnos@imt-grandest.fr</a:t>
            </a:r>
            <a:r>
              <a:rPr lang="fr-FR" sz="1200" dirty="0">
                <a:latin typeface="+mj-lt"/>
              </a:rPr>
              <a:t> </a:t>
            </a:r>
            <a:endParaRPr sz="1200" dirty="0"/>
          </a:p>
          <a:p>
            <a:pPr algn="ctr">
              <a:defRPr/>
            </a:pPr>
            <a:r>
              <a:rPr lang="fr-FR" sz="1200" dirty="0">
                <a:latin typeface="+mj-lt"/>
              </a:rPr>
              <a:t>ou par téléphone au 06 28 71 41 39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11FFC52-BC76-420A-BFE2-6875D695D6F7}"/>
              </a:ext>
            </a:extLst>
          </p:cNvPr>
          <p:cNvSpPr txBox="1"/>
          <p:nvPr/>
        </p:nvSpPr>
        <p:spPr bwMode="auto">
          <a:xfrm>
            <a:off x="191344" y="5157192"/>
            <a:ext cx="11809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b="1" dirty="0">
                <a:solidFill>
                  <a:srgbClr val="FF0000"/>
                </a:solidFill>
              </a:rPr>
              <a:t>Les informations recueillies sont indispensables pour assurer la gestion des inscriptions (communication avec les personnes, organisation de l'évènement) par l'IMT Grand Est. </a:t>
            </a:r>
          </a:p>
          <a:p>
            <a:pPr algn="ctr"/>
            <a:r>
              <a:rPr lang="fr-FR" sz="900" b="1" dirty="0">
                <a:solidFill>
                  <a:srgbClr val="FF0000"/>
                </a:solidFill>
              </a:rPr>
              <a:t>La base légale de ce traitement est le consentement (Article 6 1. a) du RGPD. Les données collectées et traitées sont les données d'identité, les coordonnées personnelles ou professionnelles. </a:t>
            </a:r>
          </a:p>
          <a:p>
            <a:pPr algn="ctr"/>
            <a:r>
              <a:rPr lang="fr-FR" sz="900" b="1" dirty="0">
                <a:solidFill>
                  <a:srgbClr val="FF0000"/>
                </a:solidFill>
              </a:rPr>
              <a:t>Le traitement ne prévoit pas de prise de décision automatisée. Aucun transfert des données hors Union européenne n'est réalisé. </a:t>
            </a:r>
          </a:p>
          <a:p>
            <a:pPr algn="ctr"/>
            <a:r>
              <a:rPr lang="fr-FR" sz="900" b="1" dirty="0">
                <a:solidFill>
                  <a:srgbClr val="FF0000"/>
                </a:solidFill>
              </a:rPr>
              <a:t>Les données seront traitées par les porteurs de la Bourse aux Technologies du 25 Mai 2023, accueillie à l’École Nationale Supérieure de Géologie – Université de Lorraine. Elles pourront être conservées jusqu'à 3 ans après l'inscription. </a:t>
            </a:r>
          </a:p>
          <a:p>
            <a:pPr algn="ctr"/>
            <a:r>
              <a:rPr lang="fr-FR" sz="900" b="1" dirty="0">
                <a:solidFill>
                  <a:srgbClr val="FF0000"/>
                </a:solidFill>
              </a:rPr>
              <a:t>L'Université de Lorraine met en œuvre des mesures de sécurité appropriées. Vous disposez de droits d'accès, rectification et suppression de vos données. Vous pouvez également demander la limitation du traitement. </a:t>
            </a:r>
          </a:p>
          <a:p>
            <a:pPr algn="ctr"/>
            <a:r>
              <a:rPr lang="fr-FR" sz="900" b="1" dirty="0">
                <a:solidFill>
                  <a:srgbClr val="FF0000"/>
                </a:solidFill>
              </a:rPr>
              <a:t>Pour les exercer veuillez adresser votre demande à : bourseauxtechnos@imt-grandest.fr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</TotalTime>
  <Words>754</Words>
  <Application>Microsoft Office PowerPoint</Application>
  <DocSecurity>0</DocSecurity>
  <PresentationFormat>Grand écran</PresentationFormat>
  <Paragraphs>107</Paragraphs>
  <Slides>9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9" baseType="lpstr">
      <vt:lpstr>Archer Bold</vt:lpstr>
      <vt:lpstr>Archer Book</vt:lpstr>
      <vt:lpstr>Archer Light</vt:lpstr>
      <vt:lpstr>Arial</vt:lpstr>
      <vt:lpstr>Calibri</vt:lpstr>
      <vt:lpstr>Calibri Light</vt:lpstr>
      <vt:lpstr>OpenSymbol</vt:lpstr>
      <vt:lpstr>Times New Roman</vt:lpstr>
      <vt:lpstr>Wingdings</vt:lpstr>
      <vt:lpstr>Thème Office</vt:lpstr>
      <vt:lpstr>Présentation PowerPoint</vt:lpstr>
      <vt:lpstr>Présentation PowerPoint</vt:lpstr>
      <vt:lpstr>Votre "demande"</vt:lpstr>
      <vt:lpstr>1. Description de la "demande"</vt:lpstr>
      <vt:lpstr>2. Description courte (et illustration) : </vt:lpstr>
      <vt:lpstr>3. Cas d’usage et environnement</vt:lpstr>
      <vt:lpstr>4. Commentaires</vt:lpstr>
      <vt:lpstr>5. Interlocuteurs</vt:lpstr>
      <vt:lpstr>Date limite de candidature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monnier4-admin</dc:creator>
  <cp:keywords/>
  <dc:description/>
  <cp:lastModifiedBy>Sebastien Monnier</cp:lastModifiedBy>
  <cp:revision>23</cp:revision>
  <dcterms:modified xsi:type="dcterms:W3CDTF">2023-04-19T14:52:34Z</dcterms:modified>
  <cp:category/>
  <dc:identifier/>
  <cp:contentStatus/>
  <dc:language/>
  <cp:version/>
</cp:coreProperties>
</file>