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5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12192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49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66586-CCF2-49F0-B6E1-30FE4FF7F8A4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2E5FE-D326-42B5-87BA-493D44655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50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BC4BAB-6911-43F3-9179-65D30C025516}" type="slidenum">
              <a:rPr/>
              <a:t>‹N°›</a:t>
            </a:fld>
            <a:endParaRPr lang="fr-FR"/>
          </a:p>
        </p:txBody>
      </p:sp>
      <p:pic>
        <p:nvPicPr>
          <p:cNvPr id="9" name="Image 6" descr="Une image contenant animal&#10;&#10;Description générée automatiquement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3064" y="3396297"/>
            <a:ext cx="12205063" cy="3461701"/>
          </a:xfrm>
          <a:prstGeom prst="rect">
            <a:avLst/>
          </a:prstGeom>
        </p:spPr>
      </p:pic>
      <p:pic>
        <p:nvPicPr>
          <p:cNvPr id="10" name="Graphiqu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421904" y="475659"/>
            <a:ext cx="3338731" cy="1320440"/>
          </a:xfrm>
          <a:prstGeom prst="rect">
            <a:avLst/>
          </a:prstGeom>
        </p:spPr>
      </p:pic>
      <p:pic>
        <p:nvPicPr>
          <p:cNvPr id="11" name="Image 8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2362199" y="-80115"/>
            <a:ext cx="3604616" cy="2404956"/>
          </a:xfrm>
          <a:prstGeom prst="rect">
            <a:avLst/>
          </a:prstGeom>
        </p:spPr>
      </p:pic>
      <p:grpSp>
        <p:nvGrpSpPr>
          <p:cNvPr id="12" name="Groupe 13"/>
          <p:cNvGrpSpPr/>
          <p:nvPr userDrawn="1"/>
        </p:nvGrpSpPr>
        <p:grpSpPr bwMode="auto">
          <a:xfrm>
            <a:off x="580600" y="2381567"/>
            <a:ext cx="11116026" cy="740263"/>
            <a:chOff x="580600" y="2381567"/>
            <a:chExt cx="11116026" cy="740263"/>
          </a:xfrm>
        </p:grpSpPr>
        <p:pic>
          <p:nvPicPr>
            <p:cNvPr id="13" name="Image 14" descr="Une image contenant capture d’écran&#10;&#10;Description générée automatiquement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0259751" y="2588026"/>
              <a:ext cx="1436875" cy="502616"/>
            </a:xfrm>
            <a:prstGeom prst="rect">
              <a:avLst/>
            </a:prstGeom>
          </p:spPr>
        </p:pic>
        <p:pic>
          <p:nvPicPr>
            <p:cNvPr id="14" name="Image 15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8135591" y="2528011"/>
              <a:ext cx="1436876" cy="593819"/>
            </a:xfrm>
            <a:prstGeom prst="rect">
              <a:avLst/>
            </a:prstGeom>
          </p:spPr>
        </p:pic>
        <p:pic>
          <p:nvPicPr>
            <p:cNvPr id="15" name="Image 16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2067657" y="2421313"/>
              <a:ext cx="1327924" cy="654958"/>
            </a:xfrm>
            <a:prstGeom prst="rect">
              <a:avLst/>
            </a:prstGeom>
          </p:spPr>
        </p:pic>
        <p:pic>
          <p:nvPicPr>
            <p:cNvPr id="16" name="Graphique 17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580600" y="2381567"/>
              <a:ext cx="998872" cy="654962"/>
            </a:xfrm>
            <a:prstGeom prst="rect">
              <a:avLst/>
            </a:prstGeom>
          </p:spPr>
        </p:pic>
        <p:pic>
          <p:nvPicPr>
            <p:cNvPr id="17" name="Graphique 18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4029130" y="2394310"/>
              <a:ext cx="677078" cy="681959"/>
            </a:xfrm>
            <a:prstGeom prst="rect">
              <a:avLst/>
            </a:prstGeom>
          </p:spPr>
        </p:pic>
        <p:pic>
          <p:nvPicPr>
            <p:cNvPr id="18" name="Image 19"/>
            <p:cNvPicPr>
              <a:picLocks noChangeAspect="1"/>
            </p:cNvPicPr>
            <p:nvPr/>
          </p:nvPicPr>
          <p:blipFill>
            <a:blip r:embed="rId10"/>
            <a:stretch/>
          </p:blipFill>
          <p:spPr bwMode="auto">
            <a:xfrm>
              <a:off x="5393491" y="2446984"/>
              <a:ext cx="2054815" cy="629287"/>
            </a:xfrm>
            <a:prstGeom prst="rect">
              <a:avLst/>
            </a:prstGeom>
          </p:spPr>
        </p:pic>
      </p:grpSp>
      <p:pic>
        <p:nvPicPr>
          <p:cNvPr id="19" name="Graphique 25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3376875" y="5929027"/>
            <a:ext cx="1887568" cy="661337"/>
          </a:xfrm>
          <a:prstGeom prst="rect">
            <a:avLst/>
          </a:prstGeom>
        </p:spPr>
      </p:pic>
      <p:pic>
        <p:nvPicPr>
          <p:cNvPr id="20" name="Image 26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5895621" y="5938237"/>
            <a:ext cx="1748990" cy="661337"/>
          </a:xfrm>
          <a:prstGeom prst="rect">
            <a:avLst/>
          </a:prstGeom>
        </p:spPr>
      </p:pic>
      <p:sp>
        <p:nvSpPr>
          <p:cNvPr id="21" name="ZoneTexte 27"/>
          <p:cNvSpPr>
            <a:spLocks noAdjustHandles="1"/>
          </p:cNvSpPr>
          <p:nvPr userDrawn="1"/>
        </p:nvSpPr>
        <p:spPr bwMode="auto">
          <a:xfrm>
            <a:off x="6798381" y="3189476"/>
            <a:ext cx="3928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>
                <a:latin typeface="+mj-lt"/>
              </a:rPr>
              <a:t>Jeudi 21 novembre 2019</a:t>
            </a:r>
            <a:endParaRPr/>
          </a:p>
        </p:txBody>
      </p:sp>
      <p:pic>
        <p:nvPicPr>
          <p:cNvPr id="22" name="Graphique 28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858129" y="5765419"/>
            <a:ext cx="1887568" cy="990730"/>
          </a:xfrm>
          <a:prstGeom prst="rect">
            <a:avLst/>
          </a:prstGeom>
        </p:spPr>
      </p:pic>
      <p:cxnSp>
        <p:nvCxnSpPr>
          <p:cNvPr id="23" name="Connecteur droit 20"/>
          <p:cNvCxnSpPr>
            <a:cxnSpLocks/>
          </p:cNvCxnSpPr>
          <p:nvPr userDrawn="1"/>
        </p:nvCxnSpPr>
        <p:spPr bwMode="auto">
          <a:xfrm>
            <a:off x="5539409" y="3429000"/>
            <a:ext cx="3215020" cy="3161364"/>
          </a:xfrm>
          <a:prstGeom prst="line">
            <a:avLst/>
          </a:prstGeom>
          <a:ln w="28575"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1"/>
          <p:cNvCxnSpPr>
            <a:cxnSpLocks/>
          </p:cNvCxnSpPr>
          <p:nvPr userDrawn="1"/>
        </p:nvCxnSpPr>
        <p:spPr bwMode="auto">
          <a:xfrm flipH="1">
            <a:off x="8762423" y="3429000"/>
            <a:ext cx="3140766" cy="3161364"/>
          </a:xfrm>
          <a:prstGeom prst="line">
            <a:avLst/>
          </a:prstGeom>
          <a:ln w="28575"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2"/>
          <p:cNvCxnSpPr>
            <a:cxnSpLocks/>
          </p:cNvCxnSpPr>
          <p:nvPr userDrawn="1"/>
        </p:nvCxnSpPr>
        <p:spPr bwMode="auto">
          <a:xfrm>
            <a:off x="5539409" y="3443783"/>
            <a:ext cx="1258972" cy="1"/>
          </a:xfrm>
          <a:prstGeom prst="line">
            <a:avLst/>
          </a:prstGeom>
          <a:ln w="28575"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7"/>
          <p:cNvCxnSpPr>
            <a:cxnSpLocks/>
          </p:cNvCxnSpPr>
          <p:nvPr userDrawn="1"/>
        </p:nvCxnSpPr>
        <p:spPr bwMode="auto">
          <a:xfrm>
            <a:off x="10668000" y="3429000"/>
            <a:ext cx="1235189" cy="14784"/>
          </a:xfrm>
          <a:prstGeom prst="line">
            <a:avLst/>
          </a:prstGeom>
          <a:ln w="28575"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8"/>
          <p:cNvSpPr>
            <a:spLocks noAdjustHandles="1"/>
          </p:cNvSpPr>
          <p:nvPr userDrawn="1"/>
        </p:nvSpPr>
        <p:spPr bwMode="auto">
          <a:xfrm>
            <a:off x="6798381" y="3889843"/>
            <a:ext cx="3928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600" b="1"/>
              <a:t>Intelligence </a:t>
            </a:r>
            <a:endParaRPr/>
          </a:p>
          <a:p>
            <a:pPr algn="ctr">
              <a:defRPr/>
            </a:pPr>
            <a:r>
              <a:rPr lang="fr-FR" sz="3600" b="1"/>
              <a:t>Artificielle</a:t>
            </a:r>
            <a:endParaRPr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BC4BAB-6911-43F3-9179-65D30C025516}" type="slidenum">
              <a:rPr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BC4BAB-6911-43F3-9179-65D30C025516}" type="slidenum">
              <a:rPr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BC4BAB-6911-43F3-9179-65D30C025516}" type="slidenum">
              <a:rPr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BC4BAB-6911-43F3-9179-65D30C025516}" type="slidenum">
              <a:rPr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Rectangle 9"/>
          <p:cNvSpPr/>
          <p:nvPr userDrawn="1"/>
        </p:nvSpPr>
        <p:spPr bwMode="auto">
          <a:xfrm>
            <a:off x="0" y="6180536"/>
            <a:ext cx="12201525" cy="704848"/>
          </a:xfrm>
          <a:prstGeom prst="rect">
            <a:avLst/>
          </a:prstGeom>
          <a:solidFill>
            <a:schemeClr val="accent1">
              <a:lumMod val="60000"/>
              <a:lumOff val="4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Graphiqu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95422" y="6213841"/>
            <a:ext cx="1628756" cy="644159"/>
          </a:xfrm>
          <a:prstGeom prst="rect">
            <a:avLst/>
          </a:prstGeom>
        </p:spPr>
      </p:pic>
      <p:pic>
        <p:nvPicPr>
          <p:cNvPr id="8" name="Image 1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-227617" y="5949306"/>
            <a:ext cx="1758465" cy="1173227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BC4BAB-6911-43F3-9179-65D30C025516}" type="slidenum">
              <a:rPr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BC4BAB-6911-43F3-9179-65D30C025516}" type="slidenum">
              <a:rPr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BC4BAB-6911-43F3-9179-65D30C025516}" type="slidenum">
              <a:rPr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BC4BAB-6911-43F3-9179-65D30C025516}" type="slidenum">
              <a:rPr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BC4BAB-6911-43F3-9179-65D30C025516}" type="slidenum">
              <a:rPr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BC4BAB-6911-43F3-9179-65D30C025516}" type="slidenum">
              <a:rPr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4D9A89-7441-4422-9BF5-5F3A6424534C}" type="datetimeFigureOut">
              <a:rPr lang="fr-FR"/>
              <a:t>13/12/2023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BC4BAB-6911-43F3-9179-65D30C025516}" type="slidenum">
              <a:r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4.svg"/><Relationship Id="rId21" Type="http://schemas.openxmlformats.org/officeDocument/2006/relationships/image" Target="../media/image29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3.png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9.jpeg"/><Relationship Id="rId24" Type="http://schemas.openxmlformats.org/officeDocument/2006/relationships/image" Target="../media/image32.png"/><Relationship Id="rId5" Type="http://schemas.openxmlformats.org/officeDocument/2006/relationships/image" Target="../media/image11.png"/><Relationship Id="rId15" Type="http://schemas.openxmlformats.org/officeDocument/2006/relationships/image" Target="../media/image23.svg"/><Relationship Id="rId23" Type="http://schemas.openxmlformats.org/officeDocument/2006/relationships/image" Target="../media/image31.pn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jpeg"/><Relationship Id="rId18" Type="http://schemas.openxmlformats.org/officeDocument/2006/relationships/image" Target="../media/image23.svg"/><Relationship Id="rId3" Type="http://schemas.openxmlformats.org/officeDocument/2006/relationships/image" Target="../media/image32.png"/><Relationship Id="rId21" Type="http://schemas.openxmlformats.org/officeDocument/2006/relationships/image" Target="../media/image27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31.png"/><Relationship Id="rId16" Type="http://schemas.openxmlformats.org/officeDocument/2006/relationships/image" Target="../media/image21.jpe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6.png"/><Relationship Id="rId24" Type="http://schemas.openxmlformats.org/officeDocument/2006/relationships/image" Target="../media/image30.jpe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23" Type="http://schemas.openxmlformats.org/officeDocument/2006/relationships/image" Target="../media/image29.jpg"/><Relationship Id="rId10" Type="http://schemas.openxmlformats.org/officeDocument/2006/relationships/image" Target="../media/image15.png"/><Relationship Id="rId19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12.png"/><Relationship Id="rId14" Type="http://schemas.openxmlformats.org/officeDocument/2006/relationships/image" Target="../media/image19.jpeg"/><Relationship Id="rId2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bourseauxtechnos@imt-grandest.fr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98687E96-FDCB-4B33-B525-6DB6C7EBF909}"/>
              </a:ext>
            </a:extLst>
          </p:cNvPr>
          <p:cNvGrpSpPr/>
          <p:nvPr/>
        </p:nvGrpSpPr>
        <p:grpSpPr>
          <a:xfrm>
            <a:off x="6417379" y="960043"/>
            <a:ext cx="5184993" cy="4940957"/>
            <a:chOff x="6276063" y="1026545"/>
            <a:chExt cx="5184993" cy="4940957"/>
          </a:xfrm>
        </p:grpSpPr>
        <p:pic>
          <p:nvPicPr>
            <p:cNvPr id="19" name="Graphique 4">
              <a:extLst>
                <a:ext uri="{FF2B5EF4-FFF2-40B4-BE49-F238E27FC236}">
                  <a16:creationId xmlns:a16="http://schemas.microsoft.com/office/drawing/2014/main" id="{4BACE866-CC61-4F3E-88F7-17EF715BA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76063" y="3177668"/>
              <a:ext cx="529343" cy="360005"/>
            </a:xfrm>
            <a:prstGeom prst="rect">
              <a:avLst/>
            </a:prstGeom>
          </p:spPr>
        </p:pic>
        <p:pic>
          <p:nvPicPr>
            <p:cNvPr id="29" name="Graphique 14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6849576" y="1911763"/>
              <a:ext cx="588159" cy="214019"/>
            </a:xfrm>
            <a:prstGeom prst="rect">
              <a:avLst/>
            </a:prstGeom>
          </p:spPr>
        </p:pic>
        <p:pic>
          <p:nvPicPr>
            <p:cNvPr id="30" name="Image 15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6418516" y="2483785"/>
              <a:ext cx="588159" cy="230977"/>
            </a:xfrm>
            <a:prstGeom prst="rect">
              <a:avLst/>
            </a:prstGeom>
          </p:spPr>
        </p:pic>
        <p:pic>
          <p:nvPicPr>
            <p:cNvPr id="31" name="Graphique 16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9262564" y="1315905"/>
              <a:ext cx="588159" cy="320617"/>
            </a:xfrm>
            <a:prstGeom prst="rect">
              <a:avLst/>
            </a:prstGeom>
          </p:spPr>
        </p:pic>
        <p:pic>
          <p:nvPicPr>
            <p:cNvPr id="38" name="Image 37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id="{51928869-9489-4DD8-9715-D181EB086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887" y="4496898"/>
              <a:ext cx="735198" cy="266740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3B94AD8E-99D6-4C3B-B45E-0CEA0A98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952" y="4976001"/>
              <a:ext cx="735198" cy="315143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5CD03385-680E-47C2-B883-37671C887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521" y="3892008"/>
              <a:ext cx="588159" cy="300886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24F4E5E2-FC73-4A32-BEC4-3C4C75DC5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391" y="5677557"/>
              <a:ext cx="741925" cy="235672"/>
            </a:xfrm>
            <a:prstGeom prst="rect">
              <a:avLst/>
            </a:prstGeom>
          </p:spPr>
        </p:pic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0058D78B-7F48-4F20-9F22-62654A7C8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3285" y="5330869"/>
              <a:ext cx="470527" cy="486993"/>
            </a:xfrm>
            <a:prstGeom prst="rect">
              <a:avLst/>
            </a:prstGeom>
          </p:spPr>
        </p:pic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36CC8168-5FB5-4C5D-BA40-74A3E7405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048" y="1198041"/>
              <a:ext cx="882237" cy="610520"/>
            </a:xfrm>
            <a:prstGeom prst="rect">
              <a:avLst/>
            </a:prstGeom>
          </p:spPr>
        </p:pic>
        <p:pic>
          <p:nvPicPr>
            <p:cNvPr id="56" name="Picture 2" descr="Université de technologie de Troyes — Wikipédia">
              <a:extLst>
                <a:ext uri="{FF2B5EF4-FFF2-40B4-BE49-F238E27FC236}">
                  <a16:creationId xmlns:a16="http://schemas.microsoft.com/office/drawing/2014/main" id="{070BE4B6-8E65-4AF6-8201-05A4158D16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1938" y="5669563"/>
              <a:ext cx="767071" cy="297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Graphique 3">
              <a:extLst>
                <a:ext uri="{FF2B5EF4-FFF2-40B4-BE49-F238E27FC236}">
                  <a16:creationId xmlns:a16="http://schemas.microsoft.com/office/drawing/2014/main" id="{5971A22E-75FB-419A-BB6B-B8C364D5E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756428" y="3855098"/>
              <a:ext cx="704628" cy="197995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B062F39A-85A6-40E8-B38C-FE249C393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05157" y="3582786"/>
              <a:ext cx="1532265" cy="593111"/>
            </a:xfrm>
            <a:prstGeom prst="rect">
              <a:avLst/>
            </a:prstGeom>
          </p:spPr>
        </p:pic>
        <p:pic>
          <p:nvPicPr>
            <p:cNvPr id="43" name="Espace réservé pour une image  6">
              <a:extLst>
                <a:ext uri="{FF2B5EF4-FFF2-40B4-BE49-F238E27FC236}">
                  <a16:creationId xmlns:a16="http://schemas.microsoft.com/office/drawing/2014/main" id="{607E4264-5AAB-4548-BAF4-91707CBF8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0534" y="1802819"/>
              <a:ext cx="721352" cy="211773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A1ED29BC-5021-4502-BED8-E454ECC87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496401" y="1026545"/>
              <a:ext cx="571686" cy="565404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32149770-7BEA-4ED1-930B-EE06BEE0C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908748" y="3065142"/>
              <a:ext cx="504182" cy="497800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B96F677-0E38-4E4A-9BCA-8D525F703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591276" y="2213304"/>
              <a:ext cx="602416" cy="575640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8D10B67F-2E0C-4BB1-9278-0DE9AF50F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9253" y="4230414"/>
              <a:ext cx="632517" cy="632517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2BF8AD0-ACE2-476A-997E-E94B1295B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1043" y="5048774"/>
              <a:ext cx="475863" cy="460637"/>
            </a:xfrm>
            <a:prstGeom prst="rect">
              <a:avLst/>
            </a:prstGeom>
          </p:spPr>
        </p:pic>
      </p:grpSp>
      <p:sp>
        <p:nvSpPr>
          <p:cNvPr id="57" name="Triangle rectangle 56">
            <a:extLst>
              <a:ext uri="{FF2B5EF4-FFF2-40B4-BE49-F238E27FC236}">
                <a16:creationId xmlns:a16="http://schemas.microsoft.com/office/drawing/2014/main" id="{E218042C-ACB9-4346-AC74-9DDC9A0680B6}"/>
              </a:ext>
            </a:extLst>
          </p:cNvPr>
          <p:cNvSpPr>
            <a:spLocks noChangeAspect="1"/>
          </p:cNvSpPr>
          <p:nvPr/>
        </p:nvSpPr>
        <p:spPr>
          <a:xfrm rot="16200000">
            <a:off x="9478406" y="4144405"/>
            <a:ext cx="2705386" cy="2721803"/>
          </a:xfrm>
          <a:prstGeom prst="rtTriangle">
            <a:avLst/>
          </a:prstGeom>
          <a:solidFill>
            <a:srgbClr val="022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903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2FC6701-88BA-4DCF-B2AA-2131792D6B8C}"/>
              </a:ext>
            </a:extLst>
          </p:cNvPr>
          <p:cNvSpPr/>
          <p:nvPr/>
        </p:nvSpPr>
        <p:spPr>
          <a:xfrm>
            <a:off x="775108" y="1248201"/>
            <a:ext cx="4960453" cy="53496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903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760297-DA00-46BA-B634-1B95DDA68559}"/>
              </a:ext>
            </a:extLst>
          </p:cNvPr>
          <p:cNvSpPr/>
          <p:nvPr/>
        </p:nvSpPr>
        <p:spPr>
          <a:xfrm>
            <a:off x="1042096" y="1700821"/>
            <a:ext cx="4960453" cy="5064364"/>
          </a:xfrm>
          <a:prstGeom prst="rect">
            <a:avLst/>
          </a:prstGeom>
          <a:solidFill>
            <a:srgbClr val="ED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903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5"/>
            <a:ext cx="1659160" cy="65484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295B1B8-21CD-4D9A-BB24-B84FDA5658D2}"/>
              </a:ext>
            </a:extLst>
          </p:cNvPr>
          <p:cNvSpPr txBox="1"/>
          <p:nvPr/>
        </p:nvSpPr>
        <p:spPr>
          <a:xfrm>
            <a:off x="1001396" y="1491346"/>
            <a:ext cx="5046886" cy="562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29" dirty="0">
              <a:latin typeface="Archer Book" panose="02000000000000000000" pitchFamily="50" charset="0"/>
            </a:endParaRPr>
          </a:p>
          <a:p>
            <a:r>
              <a:rPr lang="fr-FR" sz="1290" b="1" dirty="0">
                <a:solidFill>
                  <a:srgbClr val="00B0F0"/>
                </a:solidFill>
                <a:latin typeface="Archer Book" panose="02000000000000000000" pitchFamily="50" charset="0"/>
              </a:rPr>
              <a:t>Une après-midi dédiée…</a:t>
            </a:r>
          </a:p>
          <a:p>
            <a:pPr marL="276515" indent="-276515">
              <a:buClr>
                <a:srgbClr val="00B8DE"/>
              </a:buClr>
              <a:buFont typeface="OpenSymbol" panose="05010000000000000000" pitchFamily="2" charset="0"/>
              <a:buChar char="▶"/>
            </a:pP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aux partages d’expériences, </a:t>
            </a:r>
          </a:p>
          <a:p>
            <a:pPr marL="276515" indent="-276515">
              <a:buClr>
                <a:srgbClr val="00B8DE"/>
              </a:buClr>
              <a:buFont typeface="OpenSymbol" panose="05010000000000000000" pitchFamily="2" charset="0"/>
              <a:buChar char="▶"/>
            </a:pP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à la veille technologique, </a:t>
            </a:r>
          </a:p>
          <a:p>
            <a:pPr marL="276515" indent="-276515">
              <a:buClr>
                <a:srgbClr val="00B8DE"/>
              </a:buClr>
              <a:buFont typeface="OpenSymbol" panose="05010000000000000000" pitchFamily="2" charset="0"/>
              <a:buChar char="▶"/>
            </a:pP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aux offres et aux demandes</a:t>
            </a:r>
          </a:p>
          <a:p>
            <a:endParaRPr lang="fr-FR" sz="1290" dirty="0">
              <a:solidFill>
                <a:schemeClr val="bg2">
                  <a:lumMod val="50000"/>
                </a:schemeClr>
              </a:solidFill>
              <a:latin typeface="Archer Book" panose="02000000000000000000" pitchFamily="50" charset="0"/>
            </a:endParaRPr>
          </a:p>
          <a:p>
            <a:r>
              <a:rPr lang="fr-FR" sz="1290" b="1" dirty="0">
                <a:solidFill>
                  <a:srgbClr val="268BF0"/>
                </a:solidFill>
                <a:latin typeface="Archer Book" panose="02000000000000000000" pitchFamily="50" charset="0"/>
              </a:rPr>
              <a:t>Une Bourse aux Technologies, pour…</a:t>
            </a:r>
          </a:p>
          <a:p>
            <a:pPr marL="276515" indent="-276515">
              <a:buClr>
                <a:srgbClr val="268BF0"/>
              </a:buClr>
              <a:buFont typeface="OpenSymbol" panose="05010000000000000000" pitchFamily="2" charset="0"/>
              <a:buChar char="▶"/>
            </a:pP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Détecter et structurer des projets pour le </a:t>
            </a:r>
            <a:r>
              <a:rPr lang="fr-FR" sz="1290" b="1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Programme de Transfert au Campus Cyber</a:t>
            </a: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 </a:t>
            </a:r>
            <a:r>
              <a:rPr lang="fr-FR" sz="90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(www.ptcc.fr/presentation-des-appels-a-projet/)</a:t>
            </a:r>
          </a:p>
          <a:p>
            <a:pPr marL="276515" indent="-276515">
              <a:buClr>
                <a:srgbClr val="268BF0"/>
              </a:buClr>
              <a:buFont typeface="OpenSymbol" panose="05010000000000000000" pitchFamily="2" charset="0"/>
              <a:buChar char="▶"/>
            </a:pP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Partager des retours d’expériences</a:t>
            </a:r>
          </a:p>
          <a:p>
            <a:pPr marL="276515" indent="-276515">
              <a:buClr>
                <a:srgbClr val="268BF0"/>
              </a:buClr>
              <a:buFont typeface="OpenSymbol" panose="05010000000000000000" pitchFamily="2" charset="0"/>
              <a:buChar char="▶"/>
            </a:pP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Rencontrer des chercheurs, des startuppers, des entreprises</a:t>
            </a:r>
          </a:p>
          <a:p>
            <a:pPr marL="276515" indent="-276515">
              <a:buClr>
                <a:srgbClr val="268BF0"/>
              </a:buClr>
              <a:buFont typeface="OpenSymbol" panose="05010000000000000000" pitchFamily="2" charset="0"/>
              <a:buChar char="▶"/>
            </a:pP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Créer échanges et projets innovants entre entrepreneurs et chercheurs</a:t>
            </a:r>
          </a:p>
          <a:p>
            <a:pPr marL="276515" indent="-276515">
              <a:buClr>
                <a:srgbClr val="268BF0"/>
              </a:buClr>
              <a:buFont typeface="OpenSymbol" panose="05010000000000000000" pitchFamily="2" charset="0"/>
              <a:buChar char="▶"/>
            </a:pP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Développer échanges, transferts et partenariats</a:t>
            </a:r>
          </a:p>
          <a:p>
            <a:endParaRPr lang="fr-FR" sz="1290" dirty="0">
              <a:solidFill>
                <a:schemeClr val="bg2">
                  <a:lumMod val="50000"/>
                </a:schemeClr>
              </a:solidFill>
              <a:latin typeface="Archer Book" panose="02000000000000000000" pitchFamily="50" charset="0"/>
            </a:endParaRPr>
          </a:p>
          <a:p>
            <a:r>
              <a:rPr lang="fr-FR" sz="1290" b="1" dirty="0">
                <a:solidFill>
                  <a:srgbClr val="0B4864"/>
                </a:solidFill>
                <a:latin typeface="Archer Book" panose="02000000000000000000" pitchFamily="50" charset="0"/>
              </a:rPr>
              <a:t>C’est une opportunité…</a:t>
            </a:r>
          </a:p>
          <a:p>
            <a:pPr marL="276515" indent="-276515">
              <a:buClr>
                <a:srgbClr val="0B4864"/>
              </a:buClr>
              <a:buFont typeface="OpenSymbol" panose="05010000000000000000" pitchFamily="2" charset="0"/>
              <a:buChar char="▶"/>
            </a:pP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Pour les </a:t>
            </a:r>
            <a:r>
              <a:rPr lang="fr-FR" sz="1290" b="1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Entrepreneurs</a:t>
            </a: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 : de trouver des solutions, des compétences, de partager des retours d’expérience, de partager des besoins, des idées, d’améliorer leur compétitivité</a:t>
            </a:r>
          </a:p>
          <a:p>
            <a:pPr marL="276515" indent="-276515">
              <a:buClr>
                <a:srgbClr val="0B4864"/>
              </a:buClr>
              <a:buFont typeface="OpenSymbol" panose="05010000000000000000" pitchFamily="2" charset="0"/>
              <a:buChar char="▶"/>
            </a:pP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Pour les </a:t>
            </a:r>
            <a:r>
              <a:rPr lang="fr-FR" sz="1290" b="1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Enseignants-Chercheurs</a:t>
            </a: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 : de présenter et valoriser leur savoir-faire et obtenir de la visibilité auprès des entreprises</a:t>
            </a:r>
          </a:p>
          <a:p>
            <a:pPr marL="276515" indent="-276515">
              <a:buClr>
                <a:srgbClr val="0B4864"/>
              </a:buClr>
              <a:buFont typeface="OpenSymbol" panose="05010000000000000000" pitchFamily="2" charset="0"/>
              <a:buChar char="▶"/>
            </a:pP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Pour les </a:t>
            </a:r>
            <a:r>
              <a:rPr lang="fr-FR" sz="1290" b="1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Institutionnels</a:t>
            </a: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 : de proposer leurs offres de services – conseil, analyse, plateformes matérielles ou logicielles</a:t>
            </a:r>
          </a:p>
          <a:p>
            <a:pPr marL="276515" indent="-276515">
              <a:buClr>
                <a:srgbClr val="0B4864"/>
              </a:buClr>
              <a:buFont typeface="OpenSymbol" panose="05010000000000000000" pitchFamily="2" charset="0"/>
              <a:buChar char="▶"/>
            </a:pP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Pour les </a:t>
            </a:r>
            <a:r>
              <a:rPr lang="fr-FR" sz="1290" b="1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Étudiants</a:t>
            </a: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 et les </a:t>
            </a:r>
            <a:r>
              <a:rPr lang="fr-FR" sz="1290" b="1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Salariés</a:t>
            </a:r>
            <a:r>
              <a:rPr lang="fr-FR" sz="1290" dirty="0">
                <a:solidFill>
                  <a:schemeClr val="bg2">
                    <a:lumMod val="50000"/>
                  </a:schemeClr>
                </a:solidFill>
                <a:latin typeface="Archer Book" panose="02000000000000000000" pitchFamily="50" charset="0"/>
              </a:rPr>
              <a:t> : de trouver des perspectives d’emploi et de carrière</a:t>
            </a:r>
          </a:p>
          <a:p>
            <a:pPr>
              <a:buClr>
                <a:srgbClr val="0B4864"/>
              </a:buClr>
            </a:pPr>
            <a:endParaRPr lang="fr-FR" sz="1290" dirty="0">
              <a:solidFill>
                <a:schemeClr val="bg2">
                  <a:lumMod val="50000"/>
                </a:schemeClr>
              </a:solidFill>
              <a:latin typeface="Archer Book" panose="02000000000000000000" pitchFamily="50" charset="0"/>
            </a:endParaRPr>
          </a:p>
          <a:p>
            <a:pPr marL="276515" indent="-276515">
              <a:buClr>
                <a:srgbClr val="0B4864"/>
              </a:buClr>
              <a:buFont typeface="OpenSymbol" panose="05010000000000000000" pitchFamily="2" charset="0"/>
              <a:buChar char="▶"/>
            </a:pPr>
            <a:endParaRPr lang="fr-FR" sz="1290" dirty="0">
              <a:solidFill>
                <a:schemeClr val="bg2">
                  <a:lumMod val="50000"/>
                </a:schemeClr>
              </a:solidFill>
              <a:latin typeface="Archer Book" panose="02000000000000000000" pitchFamily="50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9B08CB5-65FF-405A-9753-7E2B81CBA191}"/>
              </a:ext>
            </a:extLst>
          </p:cNvPr>
          <p:cNvSpPr txBox="1"/>
          <p:nvPr/>
        </p:nvSpPr>
        <p:spPr>
          <a:xfrm>
            <a:off x="2037530" y="525656"/>
            <a:ext cx="3384008" cy="688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71" b="1" dirty="0">
                <a:solidFill>
                  <a:srgbClr val="FF0000"/>
                </a:solidFill>
                <a:latin typeface="Archer Bold" pitchFamily="50" charset="0"/>
              </a:rPr>
              <a:t>Save the date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20BA0AC3-DA74-4A05-8FEC-A30543C8655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853" y="0"/>
            <a:ext cx="2680147" cy="2695074"/>
          </a:xfrm>
          <a:prstGeom prst="rect">
            <a:avLst/>
          </a:prstGeom>
          <a:noFill/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81A87865-5BB9-434A-9109-98BC9FF2E3B1}"/>
              </a:ext>
            </a:extLst>
          </p:cNvPr>
          <p:cNvSpPr txBox="1"/>
          <p:nvPr/>
        </p:nvSpPr>
        <p:spPr>
          <a:xfrm>
            <a:off x="10225679" y="6368635"/>
            <a:ext cx="2685474" cy="48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90" dirty="0">
                <a:solidFill>
                  <a:schemeClr val="bg1"/>
                </a:solidFill>
                <a:latin typeface="Archer Bold" pitchFamily="50" charset="0"/>
              </a:rPr>
              <a:t>Plus d’informations ? contact@imt-grandest.fr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744072" y="2564904"/>
            <a:ext cx="4715821" cy="24474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  <a:latin typeface="Archer Bold" pitchFamily="50" charset="0"/>
                <a:cs typeface="Arial" panose="020B0604020202020204" pitchFamily="34" charset="0"/>
              </a:rPr>
              <a:t>Bourse aux Technologies </a:t>
            </a:r>
            <a:r>
              <a:rPr lang="fr-FR" sz="2800" b="1" dirty="0">
                <a:solidFill>
                  <a:srgbClr val="FF0000"/>
                </a:solidFill>
                <a:latin typeface="Archer Bold" pitchFamily="50" charset="0"/>
                <a:cs typeface="Arial" panose="020B0604020202020204" pitchFamily="34" charset="0"/>
              </a:rPr>
              <a:t>Cybersécurité</a:t>
            </a:r>
          </a:p>
          <a:p>
            <a:pPr algn="ctr"/>
            <a:endParaRPr lang="fr-FR" sz="2800" b="1" dirty="0">
              <a:solidFill>
                <a:srgbClr val="FF0000"/>
              </a:solidFill>
              <a:latin typeface="Archer Bold" pitchFamily="50" charset="0"/>
              <a:cs typeface="Arial" panose="020B0604020202020204" pitchFamily="34" charset="0"/>
            </a:endParaRP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Archer Bold" pitchFamily="50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Archer Bold" pitchFamily="50" charset="0"/>
                <a:cs typeface="Arial" panose="020B0604020202020204" pitchFamily="34" charset="0"/>
              </a:rPr>
              <a:t>12 Mars 2024</a:t>
            </a:r>
            <a:endParaRPr lang="fr-FR" sz="2000" dirty="0">
              <a:solidFill>
                <a:srgbClr val="022042"/>
              </a:solidFill>
              <a:latin typeface="Archer Book" panose="02000000000000000000" pitchFamily="50" charset="0"/>
              <a:cs typeface="Arial" panose="020B0604020202020204" pitchFamily="34" charset="0"/>
            </a:endParaRPr>
          </a:p>
          <a:p>
            <a:pPr algn="ctr"/>
            <a:endParaRPr lang="fr-FR" sz="1452" dirty="0">
              <a:solidFill>
                <a:srgbClr val="022042"/>
              </a:solidFill>
              <a:latin typeface="Archer Book" panose="02000000000000000000" pitchFamily="50" charset="0"/>
              <a:cs typeface="Arial" panose="020B0604020202020204" pitchFamily="34" charset="0"/>
            </a:endParaRPr>
          </a:p>
          <a:p>
            <a:pPr algn="ctr"/>
            <a:r>
              <a:rPr lang="fr-FR" sz="1452" dirty="0">
                <a:solidFill>
                  <a:srgbClr val="022042"/>
                </a:solidFill>
                <a:latin typeface="Archer Book" panose="02000000000000000000" pitchFamily="50" charset="0"/>
                <a:cs typeface="Arial" panose="020B0604020202020204" pitchFamily="34" charset="0"/>
              </a:rPr>
              <a:t>Au Campus Cyber, Paris – La Défense</a:t>
            </a:r>
          </a:p>
        </p:txBody>
      </p:sp>
      <p:sp>
        <p:nvSpPr>
          <p:cNvPr id="3" name="Triangle isocèle 2">
            <a:extLst>
              <a:ext uri="{FF2B5EF4-FFF2-40B4-BE49-F238E27FC236}">
                <a16:creationId xmlns:a16="http://schemas.microsoft.com/office/drawing/2014/main" id="{3AEFDDE3-B385-429E-A020-86E944EEECC9}"/>
              </a:ext>
            </a:extLst>
          </p:cNvPr>
          <p:cNvSpPr/>
          <p:nvPr/>
        </p:nvSpPr>
        <p:spPr>
          <a:xfrm rot="5400000">
            <a:off x="-721335" y="3110391"/>
            <a:ext cx="2160000" cy="7128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7367120-8295-4DFB-8BA1-3D04ED8CD39B}"/>
              </a:ext>
            </a:extLst>
          </p:cNvPr>
          <p:cNvSpPr/>
          <p:nvPr/>
        </p:nvSpPr>
        <p:spPr>
          <a:xfrm>
            <a:off x="9524978" y="5197763"/>
            <a:ext cx="1161512" cy="423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903"/>
          </a:p>
        </p:txBody>
      </p:sp>
    </p:spTree>
    <p:extLst>
      <p:ext uri="{BB962C8B-B14F-4D97-AF65-F5344CB8AC3E}">
        <p14:creationId xmlns:p14="http://schemas.microsoft.com/office/powerpoint/2010/main" val="3871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riangle rectangle 56">
            <a:extLst>
              <a:ext uri="{FF2B5EF4-FFF2-40B4-BE49-F238E27FC236}">
                <a16:creationId xmlns:a16="http://schemas.microsoft.com/office/drawing/2014/main" id="{E218042C-ACB9-4346-AC74-9DDC9A0680B6}"/>
              </a:ext>
            </a:extLst>
          </p:cNvPr>
          <p:cNvSpPr/>
          <p:nvPr/>
        </p:nvSpPr>
        <p:spPr>
          <a:xfrm rot="16200000">
            <a:off x="7601495" y="2267488"/>
            <a:ext cx="4669194" cy="4511827"/>
          </a:xfrm>
          <a:prstGeom prst="rtTriangle">
            <a:avLst/>
          </a:prstGeom>
          <a:solidFill>
            <a:srgbClr val="022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903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760297-DA00-46BA-B634-1B95DDA68559}"/>
              </a:ext>
            </a:extLst>
          </p:cNvPr>
          <p:cNvSpPr/>
          <p:nvPr/>
        </p:nvSpPr>
        <p:spPr>
          <a:xfrm>
            <a:off x="354222" y="1268760"/>
            <a:ext cx="2546052" cy="5256584"/>
          </a:xfrm>
          <a:prstGeom prst="rect">
            <a:avLst/>
          </a:prstGeom>
          <a:solidFill>
            <a:srgbClr val="ED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903"/>
          </a:p>
        </p:txBody>
      </p:sp>
      <p:sp>
        <p:nvSpPr>
          <p:cNvPr id="42" name="ZoneTexte 41"/>
          <p:cNvSpPr txBox="1"/>
          <p:nvPr/>
        </p:nvSpPr>
        <p:spPr>
          <a:xfrm>
            <a:off x="3287688" y="2564904"/>
            <a:ext cx="6310496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2"/>
                </a:solidFill>
                <a:latin typeface="Archer Bold" pitchFamily="50" charset="0"/>
                <a:cs typeface="Arial" panose="020B0604020202020204" pitchFamily="34" charset="0"/>
              </a:rPr>
              <a:t>Appel à Contributions pour l’événement </a:t>
            </a:r>
          </a:p>
          <a:p>
            <a:pPr algn="ctr"/>
            <a:r>
              <a:rPr lang="fr-FR" sz="1600" dirty="0">
                <a:solidFill>
                  <a:schemeClr val="accent2"/>
                </a:solidFill>
                <a:latin typeface="Archer Bold" pitchFamily="50" charset="0"/>
                <a:cs typeface="Arial" panose="020B0604020202020204" pitchFamily="34" charset="0"/>
              </a:rPr>
              <a:t>Bourse aux Technologies Cybersécurité</a:t>
            </a:r>
          </a:p>
          <a:p>
            <a:pPr algn="ctr"/>
            <a:endParaRPr lang="fr-FR" sz="1600" dirty="0">
              <a:solidFill>
                <a:srgbClr val="FF0000"/>
              </a:solidFill>
              <a:latin typeface="Archer Bold" pitchFamily="50" charset="0"/>
              <a:cs typeface="Arial" panose="020B0604020202020204" pitchFamily="34" charset="0"/>
            </a:endParaRPr>
          </a:p>
          <a:p>
            <a:pPr algn="ctr"/>
            <a:endParaRPr lang="fr-FR" sz="1600" dirty="0">
              <a:solidFill>
                <a:srgbClr val="FF0000"/>
              </a:solidFill>
              <a:latin typeface="Archer Bold" pitchFamily="50" charset="0"/>
              <a:cs typeface="Arial" panose="020B0604020202020204" pitchFamily="34" charset="0"/>
            </a:endParaRPr>
          </a:p>
          <a:p>
            <a:pPr algn="ctr"/>
            <a:endParaRPr lang="fr-FR" sz="1600" dirty="0">
              <a:solidFill>
                <a:srgbClr val="FF0000"/>
              </a:solidFill>
              <a:latin typeface="Archer Bold" pitchFamily="50" charset="0"/>
              <a:cs typeface="Arial" panose="020B0604020202020204" pitchFamily="34" charset="0"/>
            </a:endParaRPr>
          </a:p>
          <a:p>
            <a:pPr algn="ctr"/>
            <a:r>
              <a:rPr lang="fr-FR" sz="1600" dirty="0">
                <a:solidFill>
                  <a:srgbClr val="FF0000"/>
                </a:solidFill>
                <a:latin typeface="Archer Bold" pitchFamily="50" charset="0"/>
                <a:cs typeface="Arial" panose="020B0604020202020204" pitchFamily="34" charset="0"/>
              </a:rPr>
              <a:t>Demande des entrepreneurs 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  <a:latin typeface="Archer Bold" pitchFamily="50" charset="0"/>
                <a:cs typeface="Arial" panose="020B0604020202020204" pitchFamily="34" charset="0"/>
              </a:rPr>
              <a:t>en direction des offreurs de proposition</a:t>
            </a:r>
            <a:endParaRPr lang="fr-FR" sz="1600" b="1" dirty="0">
              <a:solidFill>
                <a:srgbClr val="FF0000"/>
              </a:solidFill>
              <a:latin typeface="Archer Bold" pitchFamily="50" charset="0"/>
              <a:cs typeface="Arial" panose="020B0604020202020204" pitchFamily="34" charset="0"/>
            </a:endParaRPr>
          </a:p>
          <a:p>
            <a:pPr algn="ctr"/>
            <a:endParaRPr lang="fr-FR" sz="1600" dirty="0">
              <a:solidFill>
                <a:srgbClr val="FF0000"/>
              </a:solidFill>
              <a:latin typeface="Archer Bold" pitchFamily="50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3497" cy="5381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-2842965" y="3751686"/>
            <a:ext cx="5949282" cy="263349"/>
          </a:xfrm>
          <a:prstGeom prst="rect">
            <a:avLst/>
          </a:prstGeom>
          <a:solidFill>
            <a:srgbClr val="ED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24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1A87865-5BB9-434A-9109-98BC9FF2E3B1}"/>
              </a:ext>
            </a:extLst>
          </p:cNvPr>
          <p:cNvSpPr txBox="1"/>
          <p:nvPr/>
        </p:nvSpPr>
        <p:spPr>
          <a:xfrm>
            <a:off x="335360" y="6021288"/>
            <a:ext cx="4092616" cy="48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90" dirty="0">
                <a:solidFill>
                  <a:srgbClr val="FF0000"/>
                </a:solidFill>
                <a:latin typeface="Archer Bold" pitchFamily="50" charset="0"/>
              </a:rPr>
              <a:t>Plus d’informations ? </a:t>
            </a:r>
          </a:p>
          <a:p>
            <a:r>
              <a:rPr lang="fr-FR" sz="1290" dirty="0">
                <a:solidFill>
                  <a:srgbClr val="FF0000"/>
                </a:solidFill>
                <a:latin typeface="Archer Bold" pitchFamily="50" charset="0"/>
              </a:rPr>
              <a:t>contact@imt-grandest.fr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20BA0AC3-DA74-4A05-8FEC-A30543C86553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379" y="0"/>
            <a:ext cx="4655842" cy="4647431"/>
          </a:xfrm>
          <a:prstGeom prst="rect">
            <a:avLst/>
          </a:prstGeom>
          <a:noFill/>
        </p:spPr>
      </p:pic>
      <p:sp>
        <p:nvSpPr>
          <p:cNvPr id="32" name="Triangle rectangle 31">
            <a:extLst>
              <a:ext uri="{FF2B5EF4-FFF2-40B4-BE49-F238E27FC236}">
                <a16:creationId xmlns:a16="http://schemas.microsoft.com/office/drawing/2014/main" id="{C6638C3D-A162-4DF3-B453-04528FDB19CA}"/>
              </a:ext>
            </a:extLst>
          </p:cNvPr>
          <p:cNvSpPr>
            <a:spLocks noChangeAspect="1"/>
          </p:cNvSpPr>
          <p:nvPr/>
        </p:nvSpPr>
        <p:spPr>
          <a:xfrm rot="16200000">
            <a:off x="-12231" y="619726"/>
            <a:ext cx="288374" cy="290298"/>
          </a:xfrm>
          <a:prstGeom prst="rtTriangle">
            <a:avLst/>
          </a:prstGeom>
          <a:solidFill>
            <a:srgbClr val="ED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903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8914081-B314-4427-A6BC-476543E97DDB}"/>
              </a:ext>
            </a:extLst>
          </p:cNvPr>
          <p:cNvSpPr txBox="1"/>
          <p:nvPr/>
        </p:nvSpPr>
        <p:spPr>
          <a:xfrm>
            <a:off x="335360" y="1124744"/>
            <a:ext cx="2704653" cy="192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29" dirty="0">
              <a:latin typeface="Archer Book" panose="02000000000000000000" pitchFamily="50" charset="0"/>
            </a:endParaRPr>
          </a:p>
          <a:p>
            <a:r>
              <a:rPr lang="fr-FR" sz="1200" b="1" dirty="0">
                <a:solidFill>
                  <a:srgbClr val="FF0000"/>
                </a:solidFill>
                <a:latin typeface="Archer Bold" pitchFamily="50" charset="0"/>
              </a:rPr>
              <a:t>Bourse aux Technologies Cybersécurité</a:t>
            </a:r>
          </a:p>
          <a:p>
            <a:endParaRPr lang="fr-FR" sz="1200" b="1" dirty="0">
              <a:solidFill>
                <a:srgbClr val="FF0000"/>
              </a:solidFill>
              <a:latin typeface="Archer Bold" pitchFamily="50" charset="0"/>
            </a:endParaRPr>
          </a:p>
          <a:p>
            <a:r>
              <a:rPr lang="fr-FR" sz="1200" b="1" dirty="0">
                <a:solidFill>
                  <a:srgbClr val="FF0000"/>
                </a:solidFill>
                <a:latin typeface="Archer Bold" pitchFamily="50" charset="0"/>
              </a:rPr>
              <a:t>12 Mars 2024</a:t>
            </a:r>
          </a:p>
          <a:p>
            <a:endParaRPr lang="fr-FR" sz="1200" b="1" dirty="0">
              <a:solidFill>
                <a:srgbClr val="FF0000"/>
              </a:solidFill>
              <a:latin typeface="Archer Bold" pitchFamily="50" charset="0"/>
            </a:endParaRPr>
          </a:p>
          <a:p>
            <a:r>
              <a:rPr lang="fr-FR" sz="1200" b="1" dirty="0">
                <a:solidFill>
                  <a:srgbClr val="FF0000"/>
                </a:solidFill>
                <a:latin typeface="Archer Bold" pitchFamily="50" charset="0"/>
              </a:rPr>
              <a:t>14.00-17.00</a:t>
            </a:r>
          </a:p>
          <a:p>
            <a:r>
              <a:rPr lang="fr-FR" sz="1200" b="1" i="1" dirty="0">
                <a:solidFill>
                  <a:srgbClr val="FF0000"/>
                </a:solidFill>
                <a:latin typeface="Archer Bold" pitchFamily="50" charset="0"/>
              </a:rPr>
              <a:t>Suivi d’un cocktail networking</a:t>
            </a:r>
          </a:p>
          <a:p>
            <a:endParaRPr lang="fr-FR" sz="1200" b="1" dirty="0">
              <a:solidFill>
                <a:srgbClr val="FF0000"/>
              </a:solidFill>
              <a:latin typeface="Archer Bold" pitchFamily="50" charset="0"/>
            </a:endParaRPr>
          </a:p>
          <a:p>
            <a:r>
              <a:rPr lang="fr-FR" sz="1200" b="1" dirty="0">
                <a:solidFill>
                  <a:srgbClr val="FF0000"/>
                </a:solidFill>
                <a:latin typeface="Archer Bold" pitchFamily="50" charset="0"/>
              </a:rPr>
              <a:t>Campus Cyber, Paris La Défense</a:t>
            </a:r>
            <a:endParaRPr lang="fr-FR" sz="1200" dirty="0">
              <a:solidFill>
                <a:srgbClr val="FF0000"/>
              </a:solidFill>
              <a:latin typeface="Archer Bold" pitchFamily="50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C816232-68D4-49F2-AFDE-3D222A95C5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944" y="3212976"/>
            <a:ext cx="1532265" cy="593111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3D2C5BE1-59D7-4834-8C6E-4306DF79C0AA}"/>
              </a:ext>
            </a:extLst>
          </p:cNvPr>
          <p:cNvGrpSpPr/>
          <p:nvPr/>
        </p:nvGrpSpPr>
        <p:grpSpPr>
          <a:xfrm>
            <a:off x="3863752" y="1124744"/>
            <a:ext cx="5184993" cy="4940957"/>
            <a:chOff x="6276063" y="1026545"/>
            <a:chExt cx="5184993" cy="4940957"/>
          </a:xfrm>
        </p:grpSpPr>
        <p:pic>
          <p:nvPicPr>
            <p:cNvPr id="14" name="Graphique 4">
              <a:extLst>
                <a:ext uri="{FF2B5EF4-FFF2-40B4-BE49-F238E27FC236}">
                  <a16:creationId xmlns:a16="http://schemas.microsoft.com/office/drawing/2014/main" id="{850CBA03-2638-4D70-A2FD-95350F880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76063" y="3177668"/>
              <a:ext cx="529343" cy="360005"/>
            </a:xfrm>
            <a:prstGeom prst="rect">
              <a:avLst/>
            </a:prstGeom>
          </p:spPr>
        </p:pic>
        <p:pic>
          <p:nvPicPr>
            <p:cNvPr id="15" name="Graphique 14">
              <a:extLst>
                <a:ext uri="{FF2B5EF4-FFF2-40B4-BE49-F238E27FC236}">
                  <a16:creationId xmlns:a16="http://schemas.microsoft.com/office/drawing/2014/main" id="{592DB4E4-BD8A-48A9-A9AB-C265FA138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6849576" y="1911763"/>
              <a:ext cx="588159" cy="214019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C60ACC3A-6C18-422E-95E2-8E545263C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6418516" y="2483785"/>
              <a:ext cx="588159" cy="230977"/>
            </a:xfrm>
            <a:prstGeom prst="rect">
              <a:avLst/>
            </a:prstGeom>
          </p:spPr>
        </p:pic>
        <p:pic>
          <p:nvPicPr>
            <p:cNvPr id="17" name="Graphique 16">
              <a:extLst>
                <a:ext uri="{FF2B5EF4-FFF2-40B4-BE49-F238E27FC236}">
                  <a16:creationId xmlns:a16="http://schemas.microsoft.com/office/drawing/2014/main" id="{A47AEE4A-0523-42DC-8FCF-35ABADC14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9262564" y="1315905"/>
              <a:ext cx="588159" cy="320617"/>
            </a:xfrm>
            <a:prstGeom prst="rect">
              <a:avLst/>
            </a:prstGeom>
          </p:spPr>
        </p:pic>
        <p:pic>
          <p:nvPicPr>
            <p:cNvPr id="18" name="Image 17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id="{D5C69725-62C4-4E83-8C50-E95807298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887" y="4496898"/>
              <a:ext cx="735198" cy="266740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5ED39764-A1C5-4B47-9194-E474C850A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952" y="4976001"/>
              <a:ext cx="735198" cy="315143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82E8213-3DD4-44B5-AB7C-ACF5AAD25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521" y="3892008"/>
              <a:ext cx="588159" cy="300886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61B00633-86AD-471C-B3D6-F6AE0E7B0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391" y="5677557"/>
              <a:ext cx="741925" cy="235672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EA0FF06A-C3C6-4272-A485-6C7FACE86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3285" y="5330869"/>
              <a:ext cx="470527" cy="486993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FEA8F8BA-9C7A-425E-A70E-ED355C261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048" y="1198041"/>
              <a:ext cx="882237" cy="610520"/>
            </a:xfrm>
            <a:prstGeom prst="rect">
              <a:avLst/>
            </a:prstGeom>
          </p:spPr>
        </p:pic>
        <p:pic>
          <p:nvPicPr>
            <p:cNvPr id="25" name="Picture 2" descr="Université de technologie de Troyes — Wikipédia">
              <a:extLst>
                <a:ext uri="{FF2B5EF4-FFF2-40B4-BE49-F238E27FC236}">
                  <a16:creationId xmlns:a16="http://schemas.microsoft.com/office/drawing/2014/main" id="{7118AE76-C644-4E35-8483-386167C1D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1938" y="5669563"/>
              <a:ext cx="767071" cy="297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Graphique 25">
              <a:extLst>
                <a:ext uri="{FF2B5EF4-FFF2-40B4-BE49-F238E27FC236}">
                  <a16:creationId xmlns:a16="http://schemas.microsoft.com/office/drawing/2014/main" id="{F641F228-B124-4672-8974-20DA8A7CA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756428" y="3855098"/>
              <a:ext cx="704628" cy="197995"/>
            </a:xfrm>
            <a:prstGeom prst="rect">
              <a:avLst/>
            </a:prstGeom>
          </p:spPr>
        </p:pic>
        <p:pic>
          <p:nvPicPr>
            <p:cNvPr id="28" name="Espace réservé pour une image  6">
              <a:extLst>
                <a:ext uri="{FF2B5EF4-FFF2-40B4-BE49-F238E27FC236}">
                  <a16:creationId xmlns:a16="http://schemas.microsoft.com/office/drawing/2014/main" id="{7DDA9323-2F42-414B-9789-685974E2E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0534" y="1802819"/>
              <a:ext cx="721352" cy="211773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1600466F-0B17-460B-A117-8E4BC9C1E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496401" y="1026545"/>
              <a:ext cx="571686" cy="565404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F580E7FE-045D-49B4-8711-1473E94EA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908748" y="3065142"/>
              <a:ext cx="504182" cy="497800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2427B614-089A-46F8-8C3F-39C42E411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591276" y="2213304"/>
              <a:ext cx="602416" cy="575640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B069A97F-AE87-4296-81CD-16017FC11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9253" y="4230414"/>
              <a:ext cx="632517" cy="632517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F8251F34-9B64-4320-95D4-CBDEDFD88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1043" y="5048774"/>
              <a:ext cx="475863" cy="460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658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-25025" y="377490"/>
            <a:ext cx="12191999" cy="52950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3200">
                <a:solidFill>
                  <a:srgbClr val="0C2340"/>
                </a:solidFill>
                <a:latin typeface="+mn-lt"/>
              </a:rPr>
              <a:t>Votre "demande"</a:t>
            </a:r>
            <a:endParaRPr sz="3200"/>
          </a:p>
        </p:txBody>
      </p:sp>
      <p:sp>
        <p:nvSpPr>
          <p:cNvPr id="5" name="Rectangle 4"/>
          <p:cNvSpPr/>
          <p:nvPr/>
        </p:nvSpPr>
        <p:spPr bwMode="auto">
          <a:xfrm>
            <a:off x="988084" y="1056408"/>
            <a:ext cx="10332853" cy="3896590"/>
          </a:xfrm>
          <a:prstGeom prst="rect">
            <a:avLst/>
          </a:prstGeom>
          <a:noFill/>
          <a:ln w="38100">
            <a:solidFill>
              <a:srgbClr val="D9E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6"/>
          <p:cNvSpPr/>
          <p:nvPr/>
        </p:nvSpPr>
        <p:spPr bwMode="auto">
          <a:xfrm>
            <a:off x="2888973" y="1913969"/>
            <a:ext cx="6422797" cy="260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defRPr sz="1800"/>
            </a:pPr>
            <a:r>
              <a:rPr lang="fr-FR" sz="2200">
                <a:latin typeface="Calibri Light"/>
                <a:ea typeface="Arial"/>
                <a:cs typeface="Calibri Light"/>
              </a:rPr>
              <a:t>1. Description de la "demande"</a:t>
            </a:r>
            <a:endParaRPr/>
          </a:p>
          <a:p>
            <a:pPr lvl="1">
              <a:lnSpc>
                <a:spcPct val="150000"/>
              </a:lnSpc>
              <a:defRPr sz="1800"/>
            </a:pPr>
            <a:r>
              <a:rPr lang="fr-FR" sz="2200">
                <a:latin typeface="Calibri Light"/>
                <a:ea typeface="Arial"/>
                <a:cs typeface="Calibri Light"/>
              </a:rPr>
              <a:t>2. Description courte</a:t>
            </a:r>
            <a:endParaRPr/>
          </a:p>
          <a:p>
            <a:pPr lvl="1">
              <a:lnSpc>
                <a:spcPct val="150000"/>
              </a:lnSpc>
              <a:defRPr sz="1800"/>
            </a:pPr>
            <a:r>
              <a:rPr lang="fr-FR" sz="2200">
                <a:latin typeface="Calibri Light"/>
                <a:ea typeface="Arial"/>
                <a:cs typeface="Calibri Light"/>
              </a:rPr>
              <a:t>3. Cas d’usage et environnement</a:t>
            </a:r>
            <a:endParaRPr/>
          </a:p>
          <a:p>
            <a:pPr lvl="1">
              <a:lnSpc>
                <a:spcPct val="150000"/>
              </a:lnSpc>
              <a:defRPr sz="1800"/>
            </a:pPr>
            <a:r>
              <a:rPr lang="fr-FR" sz="2200">
                <a:latin typeface="Calibri Light"/>
                <a:ea typeface="Arial"/>
                <a:cs typeface="Calibri Light"/>
              </a:rPr>
              <a:t>4. Commentaires</a:t>
            </a:r>
            <a:endParaRPr/>
          </a:p>
          <a:p>
            <a:pPr lvl="1">
              <a:lnSpc>
                <a:spcPct val="150000"/>
              </a:lnSpc>
              <a:defRPr sz="1800"/>
            </a:pPr>
            <a:r>
              <a:rPr lang="fr-FR" sz="2200">
                <a:latin typeface="Calibri Light"/>
                <a:ea typeface="Arial"/>
                <a:cs typeface="Calibri Light"/>
              </a:rPr>
              <a:t>5. Interlocuteurs</a:t>
            </a:r>
            <a:endParaRPr/>
          </a:p>
        </p:txBody>
      </p:sp>
      <p:sp>
        <p:nvSpPr>
          <p:cNvPr id="7" name="Rectangle 7"/>
          <p:cNvSpPr/>
          <p:nvPr/>
        </p:nvSpPr>
        <p:spPr bwMode="auto">
          <a:xfrm>
            <a:off x="3073380" y="1870363"/>
            <a:ext cx="6162260" cy="2649681"/>
          </a:xfrm>
          <a:prstGeom prst="rect">
            <a:avLst/>
          </a:prstGeom>
          <a:noFill/>
          <a:ln w="38100"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8"/>
          <p:cNvSpPr/>
          <p:nvPr/>
        </p:nvSpPr>
        <p:spPr bwMode="auto">
          <a:xfrm>
            <a:off x="1185906" y="1153512"/>
            <a:ext cx="9937280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1800"/>
            </a:pPr>
            <a:r>
              <a:rPr lang="fr-FR" sz="2400">
                <a:ea typeface="Arial"/>
                <a:cs typeface="Arial"/>
              </a:rPr>
              <a:t>Merci de remplir les prochaines diapositives avec les informations suivantes:</a:t>
            </a:r>
            <a:endParaRPr/>
          </a:p>
        </p:txBody>
      </p:sp>
      <p:sp>
        <p:nvSpPr>
          <p:cNvPr id="9" name="ZoneTexte 10"/>
          <p:cNvSpPr/>
          <p:nvPr/>
        </p:nvSpPr>
        <p:spPr bwMode="auto">
          <a:xfrm>
            <a:off x="18418" y="5149945"/>
            <a:ext cx="12148551" cy="864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fr-FR" sz="1600" b="1">
                <a:solidFill>
                  <a:srgbClr val="FF0000"/>
                </a:solidFill>
                <a:ea typeface="Arial"/>
                <a:cs typeface="Arial"/>
              </a:rPr>
              <a:t>Vous disposez d'un droit d'accès, de retrait et de modification avant, pendant et après l'événement.</a:t>
            </a:r>
            <a:endParaRPr sz="1600" b="1">
              <a:solidFill>
                <a:srgbClr val="FF0000"/>
              </a:solidFill>
              <a:ea typeface="Arial"/>
              <a:cs typeface="Arial"/>
            </a:endParaRPr>
          </a:p>
          <a:p>
            <a:pPr algn="ctr">
              <a:defRPr/>
            </a:pPr>
            <a:r>
              <a:rPr lang="fr-FR" sz="1600" b="1">
                <a:solidFill>
                  <a:srgbClr val="FF0000"/>
                </a:solidFill>
                <a:ea typeface="Arial"/>
                <a:cs typeface="Arial"/>
              </a:rPr>
              <a:t>Aucune information n'est transmise à un tiers ou collectée sans votre consentement.</a:t>
            </a:r>
            <a:endParaRPr sz="1600" b="1">
              <a:solidFill>
                <a:srgbClr val="FF0000"/>
              </a:solidFill>
              <a:ea typeface="Arial"/>
              <a:cs typeface="Arial"/>
            </a:endParaRPr>
          </a:p>
          <a:p>
            <a:pPr algn="ctr">
              <a:defRPr/>
            </a:pPr>
            <a:r>
              <a:rPr lang="fr-FR" sz="1600" b="1">
                <a:solidFill>
                  <a:srgbClr val="FF0000"/>
                </a:solidFill>
                <a:ea typeface="Arial"/>
                <a:cs typeface="Arial"/>
              </a:rPr>
              <a:t>Votre nom ou votre raison sociale n'apparaîtra jamais au cours d'une communication, hors demande explicite de votre part.</a:t>
            </a:r>
            <a:endParaRPr sz="1600" b="1">
              <a:solidFill>
                <a:srgbClr val="FF0000"/>
              </a:solidFill>
              <a:ea typeface="Arial"/>
              <a:cs typeface="Arial"/>
            </a:endParaRPr>
          </a:p>
          <a:p>
            <a:pPr algn="ctr">
              <a:defRPr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/>
          <p:nvPr/>
        </p:nvSpPr>
        <p:spPr bwMode="auto">
          <a:xfrm>
            <a:off x="349605" y="1566950"/>
            <a:ext cx="11208514" cy="35297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27936" indent="-327936">
              <a:buFont typeface="Wingdings"/>
              <a:buChar char="§"/>
              <a:defRPr/>
            </a:pPr>
            <a:r>
              <a:rPr lang="fr-FR" sz="2200"/>
              <a:t>Titre de l'idée, du besoin :</a:t>
            </a:r>
            <a:endParaRPr/>
          </a:p>
          <a:p>
            <a:pPr>
              <a:buClr>
                <a:srgbClr val="0C2340"/>
              </a:buClr>
              <a:defRPr/>
            </a:pPr>
            <a:endParaRPr lang="fr-FR" sz="2200">
              <a:latin typeface="+mj-lt"/>
            </a:endParaRPr>
          </a:p>
          <a:p>
            <a:pPr>
              <a:buClr>
                <a:srgbClr val="0C2340"/>
              </a:buClr>
              <a:defRPr/>
            </a:pPr>
            <a:endParaRPr lang="fr-FR" sz="2200"/>
          </a:p>
          <a:p>
            <a:pPr marL="285750" indent="-285750">
              <a:buClr>
                <a:srgbClr val="0C2340"/>
              </a:buClr>
              <a:buFont typeface="Wingdings"/>
              <a:buChar char="§"/>
              <a:defRPr/>
            </a:pPr>
            <a:r>
              <a:rPr lang="fr-FR" sz="2200"/>
              <a:t>Développer succinctement, en une ou deux phrases : </a:t>
            </a:r>
            <a:endParaRPr/>
          </a:p>
          <a:p>
            <a:pPr>
              <a:buClr>
                <a:srgbClr val="0C2340"/>
              </a:buClr>
              <a:defRPr/>
            </a:pPr>
            <a:endParaRPr lang="fr-FR" sz="2400"/>
          </a:p>
          <a:p>
            <a:pPr>
              <a:buClr>
                <a:srgbClr val="0C2340"/>
              </a:buClr>
              <a:defRPr/>
            </a:pPr>
            <a:endParaRPr lang="fr-FR" sz="240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 bwMode="auto">
          <a:xfrm>
            <a:off x="0" y="161876"/>
            <a:ext cx="12192000" cy="1325563"/>
          </a:xfrm>
        </p:spPr>
        <p:txBody>
          <a:bodyPr/>
          <a:lstStyle/>
          <a:p>
            <a:pPr algn="ctr">
              <a:defRPr/>
            </a:pPr>
            <a:r>
              <a:rPr lang="fr-FR" sz="4800">
                <a:solidFill>
                  <a:srgbClr val="0C2340"/>
                </a:solidFill>
                <a:latin typeface="+mn-lt"/>
              </a:rPr>
              <a:t>1. Description de la "demande"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642545" y="191942"/>
            <a:ext cx="11187545" cy="1325562"/>
          </a:xfrm>
        </p:spPr>
        <p:txBody>
          <a:bodyPr/>
          <a:lstStyle/>
          <a:p>
            <a:pPr algn="ctr">
              <a:defRPr/>
            </a:pPr>
            <a:r>
              <a:rPr lang="fr-FR" sz="4800" b="0" i="0" u="none" strike="noStrike" cap="none" spc="0">
                <a:solidFill>
                  <a:srgbClr val="0C2340"/>
                </a:solidFill>
                <a:latin typeface="+mj-lt"/>
                <a:ea typeface="+mj-ea"/>
                <a:cs typeface="+mj-cs"/>
              </a:rPr>
              <a:t>2. Description courte </a:t>
            </a:r>
            <a:r>
              <a:rPr lang="fr-FR" sz="2800" b="0" i="0" u="none" strike="noStrike" cap="none" spc="0">
                <a:solidFill>
                  <a:srgbClr val="0C2340"/>
                </a:solidFill>
                <a:latin typeface="+mj-lt"/>
                <a:ea typeface="+mj-ea"/>
                <a:cs typeface="+mj-cs"/>
              </a:rPr>
              <a:t>(et illustration)</a:t>
            </a:r>
            <a:r>
              <a:rPr lang="fr-FR" sz="4800" b="0" i="0" u="none" strike="noStrike" cap="none" spc="0">
                <a:solidFill>
                  <a:srgbClr val="0C2340"/>
                </a:solidFill>
                <a:latin typeface="+mj-lt"/>
                <a:ea typeface="+mj-ea"/>
                <a:cs typeface="+mj-cs"/>
              </a:rPr>
              <a:t> : </a:t>
            </a:r>
            <a:endParaRPr sz="4800">
              <a:solidFill>
                <a:srgbClr val="0C234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515600" cy="4218420"/>
          </a:xfrm>
        </p:spPr>
        <p:txBody>
          <a:bodyPr/>
          <a:lstStyle/>
          <a:p>
            <a:pPr marL="0" indent="0">
              <a:buNone/>
              <a:defRPr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0" y="1444978"/>
            <a:ext cx="5904089" cy="4427458"/>
          </a:xfrm>
          <a:prstGeom prst="rect">
            <a:avLst/>
          </a:prstGeom>
          <a:solidFill>
            <a:srgbClr val="00B8D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 bwMode="auto">
          <a:xfrm>
            <a:off x="191911" y="1444978"/>
            <a:ext cx="5631398" cy="4427458"/>
          </a:xfrm>
          <a:prstGeom prst="rect">
            <a:avLst/>
          </a:prstGeom>
          <a:solidFill>
            <a:srgbClr val="00B8D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0" y="119415"/>
            <a:ext cx="12192000" cy="1325563"/>
          </a:xfrm>
        </p:spPr>
        <p:txBody>
          <a:bodyPr/>
          <a:lstStyle/>
          <a:p>
            <a:pPr algn="ctr">
              <a:defRPr/>
            </a:pPr>
            <a:r>
              <a:rPr lang="fr-FR" sz="4800">
                <a:solidFill>
                  <a:srgbClr val="0C2340"/>
                </a:solidFill>
                <a:latin typeface="+mn-lt"/>
              </a:rPr>
              <a:t>3. Cas d’usage et environnement</a:t>
            </a:r>
            <a:endParaRPr/>
          </a:p>
        </p:txBody>
      </p:sp>
      <p:sp>
        <p:nvSpPr>
          <p:cNvPr id="7" name="ZoneTexte 6"/>
          <p:cNvSpPr/>
          <p:nvPr/>
        </p:nvSpPr>
        <p:spPr bwMode="auto">
          <a:xfrm>
            <a:off x="239887" y="1444977"/>
            <a:ext cx="5585758" cy="106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200" b="1"/>
              <a:t>Cas d’usage </a:t>
            </a:r>
            <a:r>
              <a:rPr lang="fr-FR" sz="2200"/>
              <a:t>possibles : </a:t>
            </a:r>
            <a:endParaRPr lang="fr-FR" sz="2200">
              <a:latin typeface="Archer Light"/>
            </a:endParaRPr>
          </a:p>
          <a:p>
            <a:pPr>
              <a:defRPr/>
            </a:pPr>
            <a:endParaRPr lang="fr-FR" sz="2200">
              <a:latin typeface="+mj-lt"/>
            </a:endParaRPr>
          </a:p>
          <a:p>
            <a:pPr>
              <a:defRPr/>
            </a:pPr>
            <a:endParaRPr lang="fr-FR" sz="2000"/>
          </a:p>
        </p:txBody>
      </p:sp>
      <p:sp>
        <p:nvSpPr>
          <p:cNvPr id="8" name="ZoneTexte 7"/>
          <p:cNvSpPr/>
          <p:nvPr/>
        </p:nvSpPr>
        <p:spPr bwMode="auto">
          <a:xfrm>
            <a:off x="6101644" y="1444977"/>
            <a:ext cx="6000446" cy="2042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200" b="1"/>
              <a:t>Données de référence</a:t>
            </a:r>
            <a:r>
              <a:rPr lang="fr-FR" sz="2200"/>
              <a:t> : </a:t>
            </a:r>
            <a:r>
              <a:rPr lang="fr-FR" sz="2200">
                <a:solidFill>
                  <a:schemeClr val="tx1">
                    <a:lumMod val="65000"/>
                    <a:lumOff val="35000"/>
                  </a:schemeClr>
                </a:solidFill>
              </a:rPr>
              <a:t> Environnement à prendre en compte,</a:t>
            </a:r>
            <a:r>
              <a:rPr lang="fr-FR" sz="2200" b="0" i="0" u="none" strike="noStrike" cap="none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éléments dimensionnants, contraintes, </a:t>
            </a:r>
            <a:r>
              <a:rPr lang="fr-FR" sz="2200">
                <a:solidFill>
                  <a:schemeClr val="tx1">
                    <a:lumMod val="65000"/>
                    <a:lumOff val="35000"/>
                  </a:schemeClr>
                </a:solidFill>
              </a:rPr>
              <a:t>chiffres-clés, … </a:t>
            </a:r>
            <a:endParaRPr/>
          </a:p>
          <a:p>
            <a:pPr>
              <a:defRPr/>
            </a:pPr>
            <a:endParaRPr lang="fr-FR" sz="22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defRPr/>
            </a:pPr>
            <a:endParaRPr lang="fr-FR" sz="2200">
              <a:latin typeface="+mj-lt"/>
            </a:endParaRP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0" y="144863"/>
            <a:ext cx="12192000" cy="1325563"/>
          </a:xfrm>
        </p:spPr>
        <p:txBody>
          <a:bodyPr/>
          <a:lstStyle/>
          <a:p>
            <a:pPr algn="ctr">
              <a:defRPr/>
            </a:pPr>
            <a:r>
              <a:rPr lang="fr-FR" sz="4800">
                <a:solidFill>
                  <a:srgbClr val="0C2340"/>
                </a:solidFill>
                <a:latin typeface="+mn-lt"/>
              </a:rPr>
              <a:t>4. Commentaires</a:t>
            </a:r>
            <a:endParaRPr/>
          </a:p>
        </p:txBody>
      </p:sp>
      <p:sp>
        <p:nvSpPr>
          <p:cNvPr id="5" name="ZoneTexte 4"/>
          <p:cNvSpPr/>
          <p:nvPr/>
        </p:nvSpPr>
        <p:spPr bwMode="auto">
          <a:xfrm>
            <a:off x="0" y="1326471"/>
            <a:ext cx="12195381" cy="4585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fr-FR" sz="2200" b="0" i="1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(Éléments de nature à susciter un maximum de réponses à votre demande)</a:t>
            </a:r>
            <a:endParaRPr sz="2200" b="0" i="1" u="none" strike="noStrike" cap="none" spc="0">
              <a:solidFill>
                <a:schemeClr val="tx1"/>
              </a:solidFill>
              <a:latin typeface="Calibri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 rot="18899975">
            <a:off x="667327" y="2956191"/>
            <a:ext cx="6907912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7200">
                <a:solidFill>
                  <a:srgbClr val="FF0000"/>
                </a:solidFill>
              </a:rPr>
              <a:t>CONFIDENTIEL</a:t>
            </a:r>
            <a:endParaRPr sz="7200"/>
          </a:p>
        </p:txBody>
      </p:sp>
      <p:sp>
        <p:nvSpPr>
          <p:cNvPr id="5" name="Rectangle 4"/>
          <p:cNvSpPr/>
          <p:nvPr/>
        </p:nvSpPr>
        <p:spPr bwMode="auto">
          <a:xfrm>
            <a:off x="191792" y="1751997"/>
            <a:ext cx="5901446" cy="4257411"/>
          </a:xfrm>
          <a:prstGeom prst="rect">
            <a:avLst/>
          </a:prstGeom>
          <a:solidFill>
            <a:schemeClr val="accent4">
              <a:alpha val="26000"/>
            </a:schemeClr>
          </a:solidFill>
          <a:ln w="28575">
            <a:solidFill>
              <a:srgbClr val="0C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3"/>
          <p:cNvSpPr/>
          <p:nvPr/>
        </p:nvSpPr>
        <p:spPr bwMode="auto">
          <a:xfrm>
            <a:off x="6201192" y="1749136"/>
            <a:ext cx="5797279" cy="4260272"/>
          </a:xfrm>
          <a:prstGeom prst="rect">
            <a:avLst/>
          </a:prstGeom>
          <a:solidFill>
            <a:srgbClr val="00B8DE">
              <a:alpha val="15000"/>
            </a:srgbClr>
          </a:solidFill>
          <a:ln w="28575">
            <a:solidFill>
              <a:srgbClr val="D9E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 bwMode="auto">
          <a:xfrm>
            <a:off x="0" y="72427"/>
            <a:ext cx="12191999" cy="1325562"/>
          </a:xfrm>
        </p:spPr>
        <p:txBody>
          <a:bodyPr/>
          <a:lstStyle/>
          <a:p>
            <a:pPr algn="ctr">
              <a:defRPr/>
            </a:pPr>
            <a:r>
              <a:rPr lang="fr-FR" sz="4800">
                <a:solidFill>
                  <a:srgbClr val="0C2340"/>
                </a:solidFill>
                <a:latin typeface="+mn-lt"/>
              </a:rPr>
              <a:t>5. Interlocuteurs</a:t>
            </a:r>
            <a:endParaRPr/>
          </a:p>
        </p:txBody>
      </p:sp>
      <p:sp>
        <p:nvSpPr>
          <p:cNvPr id="8" name="ZoneTexte 6"/>
          <p:cNvSpPr/>
          <p:nvPr/>
        </p:nvSpPr>
        <p:spPr bwMode="auto">
          <a:xfrm>
            <a:off x="277244" y="1845108"/>
            <a:ext cx="5818262" cy="37659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000">
                <a:latin typeface="+mj-lt"/>
              </a:rPr>
              <a:t>Votre entité : 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fr-FR" sz="2000">
                <a:latin typeface="+mj-lt"/>
              </a:rPr>
              <a:t>Nom : 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fr-FR" sz="2000">
                <a:latin typeface="+mj-lt"/>
              </a:rPr>
              <a:t>Prénom : 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fr-FR" sz="2000">
                <a:latin typeface="+mj-lt"/>
              </a:rPr>
              <a:t>Fonction :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fr-FR" sz="2000">
                <a:latin typeface="+mj-lt"/>
              </a:rPr>
              <a:t>Adresse mail : 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fr-FR" sz="2000">
                <a:latin typeface="+mj-lt"/>
              </a:rPr>
              <a:t>Téléphone fixe : 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fr-FR" sz="2000">
                <a:latin typeface="+mj-lt"/>
              </a:rPr>
              <a:t>Téléphone portable :</a:t>
            </a:r>
            <a:endParaRPr/>
          </a:p>
          <a:p>
            <a:pPr>
              <a:defRPr/>
            </a:pPr>
            <a:r>
              <a:rPr lang="fr-FR" sz="2000">
                <a:latin typeface="+mj-lt"/>
              </a:rPr>
              <a:t>Adresse postale : </a:t>
            </a:r>
            <a:endParaRPr/>
          </a:p>
        </p:txBody>
      </p:sp>
      <p:sp>
        <p:nvSpPr>
          <p:cNvPr id="9" name="ZoneTexte 7"/>
          <p:cNvSpPr/>
          <p:nvPr/>
        </p:nvSpPr>
        <p:spPr bwMode="auto">
          <a:xfrm>
            <a:off x="6317297" y="1238972"/>
            <a:ext cx="5513096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Votre représentant durant l’événement</a:t>
            </a:r>
            <a:endParaRPr sz="2400" b="1"/>
          </a:p>
        </p:txBody>
      </p:sp>
      <p:sp>
        <p:nvSpPr>
          <p:cNvPr id="10" name="ZoneTexte 8"/>
          <p:cNvSpPr/>
          <p:nvPr/>
        </p:nvSpPr>
        <p:spPr bwMode="auto">
          <a:xfrm>
            <a:off x="6215361" y="1783772"/>
            <a:ext cx="5753274" cy="41611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000" dirty="0">
                <a:latin typeface="+mj-lt"/>
              </a:rPr>
              <a:t>Entité : IMT Grand Est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fr-FR" sz="2000" dirty="0">
                <a:latin typeface="+mj-lt"/>
              </a:rPr>
              <a:t>Nom : ABRAHAM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fr-FR" sz="2000" dirty="0">
                <a:latin typeface="+mj-lt"/>
              </a:rPr>
              <a:t>Prénom : Denis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fr-FR" sz="2000" dirty="0">
                <a:latin typeface="+mj-lt"/>
              </a:rPr>
              <a:t>Fonction : Directeur du Soutien au Développement Économique et à l'Innovation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fr-FR" sz="2000" dirty="0">
                <a:latin typeface="+mj-lt"/>
              </a:rPr>
              <a:t>Adresse mail : denis.abraham@imt.fr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fr-FR" sz="2000" dirty="0">
                <a:latin typeface="+mj-lt"/>
              </a:rPr>
              <a:t>Téléphone portable : +33 (0)6 28 71 41 39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fr-FR" sz="2000" dirty="0">
                <a:latin typeface="+mj-lt"/>
              </a:rPr>
              <a:t>Adresse postale : ENSG, 2 Rue du Doyen Marcel </a:t>
            </a:r>
            <a:r>
              <a:rPr lang="fr-FR" sz="2000" dirty="0" err="1">
                <a:latin typeface="+mj-lt"/>
              </a:rPr>
              <a:t>Roubault</a:t>
            </a:r>
            <a:r>
              <a:rPr lang="fr-FR" sz="2000" dirty="0">
                <a:latin typeface="+mj-lt"/>
              </a:rPr>
              <a:t>, BP10162, 54505 </a:t>
            </a:r>
            <a:r>
              <a:rPr lang="fr-FR" sz="2000" dirty="0" err="1">
                <a:latin typeface="+mj-lt"/>
              </a:rPr>
              <a:t>Vandoeuvre-lès-Nancy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924090" y="1177636"/>
            <a:ext cx="2165168" cy="518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 b="1"/>
              <a:t>Vous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994456" y="2838333"/>
            <a:ext cx="8222974" cy="11131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 bwMode="auto">
          <a:xfrm>
            <a:off x="0" y="102889"/>
            <a:ext cx="12192000" cy="1325563"/>
          </a:xfrm>
        </p:spPr>
        <p:txBody>
          <a:bodyPr/>
          <a:lstStyle/>
          <a:p>
            <a:pPr algn="ctr">
              <a:defRPr/>
            </a:pPr>
            <a:r>
              <a:rPr lang="fr-FR" sz="4800" dirty="0">
                <a:solidFill>
                  <a:srgbClr val="0C2340"/>
                </a:solidFill>
                <a:latin typeface="+mn-lt"/>
              </a:rPr>
              <a:t>Date limite de candidature</a:t>
            </a:r>
            <a:endParaRPr dirty="0"/>
          </a:p>
        </p:txBody>
      </p:sp>
      <p:sp>
        <p:nvSpPr>
          <p:cNvPr id="6" name="ZoneTexte 5"/>
          <p:cNvSpPr>
            <a:spLocks/>
          </p:cNvSpPr>
          <p:nvPr/>
        </p:nvSpPr>
        <p:spPr bwMode="auto">
          <a:xfrm>
            <a:off x="1512570" y="1729466"/>
            <a:ext cx="91668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dirty="0"/>
              <a:t>À retourner à l’adresse </a:t>
            </a:r>
            <a:endParaRPr dirty="0"/>
          </a:p>
          <a:p>
            <a:pPr algn="ctr">
              <a:defRPr/>
            </a:pPr>
            <a:r>
              <a:rPr lang="fr-FR" sz="2800" u="sng" dirty="0">
                <a:hlinkClick r:id="rId2"/>
              </a:rPr>
              <a:t>bourseauxtechnos@imt-grandest.fr</a:t>
            </a:r>
            <a:r>
              <a:rPr lang="fr-FR" sz="2800" dirty="0"/>
              <a:t> une fois complété</a:t>
            </a:r>
            <a:endParaRPr dirty="0"/>
          </a:p>
          <a:p>
            <a:pPr algn="ctr">
              <a:defRPr/>
            </a:pPr>
            <a:endParaRPr lang="fr-FR" sz="2800" dirty="0"/>
          </a:p>
          <a:p>
            <a:pPr algn="ctr">
              <a:defRPr/>
            </a:pPr>
            <a:r>
              <a:rPr lang="fr-FR" sz="4000" dirty="0"/>
              <a:t>Avant le 12 Février, 23.59 </a:t>
            </a:r>
            <a:r>
              <a:rPr lang="fr-FR" sz="2000" dirty="0"/>
              <a:t>Heure de Paris</a:t>
            </a:r>
            <a:endParaRPr dirty="0"/>
          </a:p>
        </p:txBody>
      </p:sp>
      <p:sp>
        <p:nvSpPr>
          <p:cNvPr id="7" name="ZoneTexte 6"/>
          <p:cNvSpPr>
            <a:spLocks/>
          </p:cNvSpPr>
          <p:nvPr/>
        </p:nvSpPr>
        <p:spPr bwMode="auto">
          <a:xfrm>
            <a:off x="2166257" y="4398663"/>
            <a:ext cx="785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200" dirty="0">
                <a:latin typeface="+mj-lt"/>
              </a:rPr>
              <a:t>Pour toute question ou renseignement complémentaire, </a:t>
            </a:r>
            <a:endParaRPr sz="1200" dirty="0"/>
          </a:p>
          <a:p>
            <a:pPr algn="ctr">
              <a:defRPr/>
            </a:pPr>
            <a:r>
              <a:rPr lang="fr-FR" sz="1200" dirty="0">
                <a:latin typeface="+mj-lt"/>
              </a:rPr>
              <a:t>veuillez contacter Denis Abraham à l’adresse </a:t>
            </a:r>
            <a:endParaRPr sz="1200" dirty="0"/>
          </a:p>
          <a:p>
            <a:pPr algn="ctr">
              <a:defRPr/>
            </a:pPr>
            <a:r>
              <a:rPr lang="fr-FR" sz="1200" u="sng" dirty="0">
                <a:latin typeface="+mj-lt"/>
                <a:hlinkClick r:id="rId2"/>
              </a:rPr>
              <a:t>bourseauxtechnos@imt-grandest.fr</a:t>
            </a:r>
            <a:r>
              <a:rPr lang="fr-FR" sz="1200" dirty="0">
                <a:latin typeface="+mj-lt"/>
              </a:rPr>
              <a:t> </a:t>
            </a:r>
            <a:endParaRPr sz="1200" dirty="0"/>
          </a:p>
          <a:p>
            <a:pPr algn="ctr">
              <a:defRPr/>
            </a:pPr>
            <a:r>
              <a:rPr lang="fr-FR" sz="1200" dirty="0">
                <a:latin typeface="+mj-lt"/>
              </a:rPr>
              <a:t>ou par téléphone au 06 28 71 41 39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11FFC52-BC76-420A-BFE2-6875D695D6F7}"/>
              </a:ext>
            </a:extLst>
          </p:cNvPr>
          <p:cNvSpPr txBox="1"/>
          <p:nvPr/>
        </p:nvSpPr>
        <p:spPr bwMode="auto">
          <a:xfrm>
            <a:off x="191344" y="5157192"/>
            <a:ext cx="11809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FF0000"/>
                </a:solidFill>
              </a:rPr>
              <a:t>Les informations recueillies sont indispensables pour assurer la gestion des inscriptions (communication avec les personnes, organisation de l'évènement) par l'IMT Grand Est. </a:t>
            </a:r>
          </a:p>
          <a:p>
            <a:pPr algn="ctr"/>
            <a:r>
              <a:rPr lang="fr-FR" sz="900" b="1" dirty="0">
                <a:solidFill>
                  <a:srgbClr val="FF0000"/>
                </a:solidFill>
              </a:rPr>
              <a:t>La base légale de ce traitement est le consentement (Article 6 1. a) du RGPD. Les données collectées et traitées sont les données d'identité, les coordonnées personnelles ou professionnelles. </a:t>
            </a:r>
          </a:p>
          <a:p>
            <a:pPr algn="ctr"/>
            <a:r>
              <a:rPr lang="fr-FR" sz="900" b="1" dirty="0">
                <a:solidFill>
                  <a:srgbClr val="FF0000"/>
                </a:solidFill>
              </a:rPr>
              <a:t>Le traitement ne prévoit pas de prise de décision automatisée. Aucun transfert des données hors Union européenne n'est réalisé. </a:t>
            </a:r>
          </a:p>
          <a:p>
            <a:pPr algn="ctr"/>
            <a:r>
              <a:rPr lang="fr-FR" sz="900" b="1" dirty="0">
                <a:solidFill>
                  <a:srgbClr val="FF0000"/>
                </a:solidFill>
              </a:rPr>
              <a:t>Les données seront traitées par les porteurs de la Bourse aux Technologies du 25 Mai 2023, accueillie au Campus Cyber, 5 - 7 rue de Bellini, 92800 Puteaux. Elles pourront être conservées jusqu'à 3 ans après l'inscription. </a:t>
            </a:r>
          </a:p>
          <a:p>
            <a:pPr algn="ctr"/>
            <a:r>
              <a:rPr lang="fr-FR" sz="900" b="1" dirty="0">
                <a:solidFill>
                  <a:srgbClr val="FF0000"/>
                </a:solidFill>
              </a:rPr>
              <a:t>L’IMT Grand Est met en œuvre des mesures de sécurité appropriées. Vous disposez de droits d'accès, rectification et suppression de vos données. Vous pouvez également demander la limitation du traitement. </a:t>
            </a:r>
          </a:p>
          <a:p>
            <a:pPr algn="ctr"/>
            <a:r>
              <a:rPr lang="fr-FR" sz="900" b="1" dirty="0">
                <a:solidFill>
                  <a:srgbClr val="FF0000"/>
                </a:solidFill>
              </a:rPr>
              <a:t>Pour les exercer veuillez adresser votre demande à : bourseauxtechnos@imt-grandest.fr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712</Words>
  <Application>Microsoft Office PowerPoint</Application>
  <DocSecurity>0</DocSecurity>
  <PresentationFormat>Grand écran</PresentationFormat>
  <Paragraphs>100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Archer Bold</vt:lpstr>
      <vt:lpstr>Archer Book</vt:lpstr>
      <vt:lpstr>Archer Light</vt:lpstr>
      <vt:lpstr>Arial</vt:lpstr>
      <vt:lpstr>Calibri</vt:lpstr>
      <vt:lpstr>Calibri Light</vt:lpstr>
      <vt:lpstr>OpenSymbol</vt:lpstr>
      <vt:lpstr>Wingdings</vt:lpstr>
      <vt:lpstr>Thème Office</vt:lpstr>
      <vt:lpstr>Présentation PowerPoint</vt:lpstr>
      <vt:lpstr>Présentation PowerPoint</vt:lpstr>
      <vt:lpstr>Votre "demande"</vt:lpstr>
      <vt:lpstr>1. Description de la "demande"</vt:lpstr>
      <vt:lpstr>2. Description courte (et illustration) : </vt:lpstr>
      <vt:lpstr>3. Cas d’usage et environnement</vt:lpstr>
      <vt:lpstr>4. Commentaires</vt:lpstr>
      <vt:lpstr>5. Interlocuteurs</vt:lpstr>
      <vt:lpstr>Date limite de candidature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monnier4-admin</dc:creator>
  <cp:keywords/>
  <dc:description/>
  <cp:lastModifiedBy>Sebastien Monnier</cp:lastModifiedBy>
  <cp:revision>37</cp:revision>
  <dcterms:modified xsi:type="dcterms:W3CDTF">2023-12-13T16:48:49Z</dcterms:modified>
  <cp:category/>
  <dc:identifier/>
  <cp:contentStatus/>
  <dc:language/>
  <cp:version/>
</cp:coreProperties>
</file>